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61" r:id="rId2"/>
    <p:sldId id="292" r:id="rId3"/>
    <p:sldId id="318" r:id="rId4"/>
    <p:sldId id="265" r:id="rId5"/>
    <p:sldId id="355" r:id="rId6"/>
    <p:sldId id="383" r:id="rId7"/>
    <p:sldId id="356" r:id="rId8"/>
    <p:sldId id="384" r:id="rId9"/>
    <p:sldId id="385" r:id="rId10"/>
    <p:sldId id="386" r:id="rId11"/>
    <p:sldId id="387" r:id="rId12"/>
    <p:sldId id="388" r:id="rId13"/>
    <p:sldId id="389" r:id="rId14"/>
    <p:sldId id="391" r:id="rId15"/>
    <p:sldId id="390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11/7/2014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11/7/2014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11/7/2014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2"/>
            <a:ext cx="8458200" cy="1222375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en-US" altLang="ko-KR" sz="6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JSP</a:t>
            </a:r>
            <a:r>
              <a:rPr lang="en-US" altLang="ko-KR" sz="3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페이지의</a:t>
            </a:r>
            <a:r>
              <a:rPr lang="ko-KR" altLang="en-US" sz="3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액션</a:t>
            </a:r>
            <a:r>
              <a:rPr lang="ko-KR" altLang="en-US" sz="3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6600" b="1" spc="-60" dirty="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태그</a:t>
            </a:r>
            <a:endParaRPr lang="ko-KR" altLang="en-US" sz="66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3829050"/>
            <a:ext cx="8280000" cy="270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이번 </a:t>
            </a:r>
            <a:r>
              <a:rPr lang="en-US" altLang="ko-KR" dirty="0" smtClean="0">
                <a:solidFill>
                  <a:schemeClr val="tx1"/>
                </a:solidFill>
              </a:rPr>
              <a:t>Chapter</a:t>
            </a:r>
            <a:r>
              <a:rPr lang="ko-KR" altLang="en-US" dirty="0" smtClean="0">
                <a:solidFill>
                  <a:schemeClr val="tx1"/>
                </a:solidFill>
              </a:rPr>
              <a:t>에서는 </a:t>
            </a:r>
            <a:r>
              <a:rPr lang="en-US" altLang="ko-KR" dirty="0" smtClean="0">
                <a:solidFill>
                  <a:schemeClr val="tx1"/>
                </a:solidFill>
              </a:rPr>
              <a:t>JSP </a:t>
            </a:r>
            <a:r>
              <a:rPr lang="ko-KR" altLang="en-US" dirty="0" smtClean="0">
                <a:solidFill>
                  <a:schemeClr val="tx1"/>
                </a:solidFill>
              </a:rPr>
              <a:t>페이지에서 페이지의 모듈화와 흐름 제어를 위한 </a:t>
            </a:r>
            <a:r>
              <a:rPr lang="en-US" altLang="ko-KR" dirty="0" smtClean="0">
                <a:solidFill>
                  <a:schemeClr val="tx1"/>
                </a:solidFill>
              </a:rPr>
              <a:t>include, </a:t>
            </a:r>
            <a:r>
              <a:rPr lang="en-US" altLang="ko-KR" spc="-50" dirty="0" smtClean="0">
                <a:solidFill>
                  <a:schemeClr val="tx1"/>
                </a:solidFill>
              </a:rPr>
              <a:t>forward </a:t>
            </a:r>
            <a:r>
              <a:rPr lang="ko-KR" altLang="en-US" spc="-50" dirty="0" smtClean="0">
                <a:solidFill>
                  <a:schemeClr val="tx1"/>
                </a:solidFill>
              </a:rPr>
              <a:t>액션 태그를 학습하고 템플릿 페이지</a:t>
            </a:r>
            <a:r>
              <a:rPr lang="ko-KR" altLang="en-US" dirty="0" smtClean="0">
                <a:solidFill>
                  <a:schemeClr val="tx1"/>
                </a:solidFill>
              </a:rPr>
              <a:t>를 작성하여 </a:t>
            </a:r>
            <a:r>
              <a:rPr lang="en-US" altLang="ko-KR" dirty="0" smtClean="0">
                <a:solidFill>
                  <a:schemeClr val="tx1"/>
                </a:solidFill>
              </a:rPr>
              <a:t>JSP </a:t>
            </a:r>
            <a:r>
              <a:rPr lang="ko-KR" altLang="en-US" dirty="0" smtClean="0">
                <a:solidFill>
                  <a:schemeClr val="tx1"/>
                </a:solidFill>
              </a:rPr>
              <a:t>페이지를 모듈화하는 </a:t>
            </a:r>
            <a:r>
              <a:rPr lang="ko-KR" altLang="en-US" dirty="0" smtClean="0">
                <a:solidFill>
                  <a:schemeClr val="tx1"/>
                </a:solidFill>
              </a:rPr>
              <a:t>것에 대해 알아본다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spc="-4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1486" y="753735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bg1"/>
                </a:solidFill>
              </a:rPr>
              <a:t>5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20" smtClean="0">
                <a:solidFill>
                  <a:schemeClr val="tx1"/>
                </a:solidFill>
              </a:rPr>
              <a:t>include </a:t>
            </a:r>
            <a:r>
              <a:rPr lang="ko-KR" altLang="en-US" sz="3200" spc="-2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① 웹 </a:t>
            </a:r>
            <a:r>
              <a:rPr lang="ko-KR" altLang="en-US" sz="2800" smtClean="0">
                <a:solidFill>
                  <a:schemeClr val="tx1"/>
                </a:solidFill>
              </a:rPr>
              <a:t>브라우저가 </a:t>
            </a:r>
            <a:r>
              <a:rPr lang="en-US" altLang="ko-KR" sz="2800" smtClean="0">
                <a:solidFill>
                  <a:schemeClr val="tx1"/>
                </a:solidFill>
              </a:rPr>
              <a:t>a.jsp </a:t>
            </a:r>
            <a:r>
              <a:rPr lang="ko-KR" altLang="en-US" sz="2800" smtClean="0">
                <a:solidFill>
                  <a:schemeClr val="tx1"/>
                </a:solidFill>
              </a:rPr>
              <a:t>페이지를 </a:t>
            </a:r>
            <a:r>
              <a:rPr lang="ko-KR" altLang="en-US" sz="2800" smtClean="0">
                <a:solidFill>
                  <a:schemeClr val="tx1"/>
                </a:solidFill>
              </a:rPr>
              <a:t>웹 </a:t>
            </a:r>
            <a:r>
              <a:rPr lang="ko-KR" altLang="en-US" sz="2800" smtClean="0">
                <a:solidFill>
                  <a:schemeClr val="tx1"/>
                </a:solidFill>
              </a:rPr>
              <a:t>서버에 요청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② 서버는 </a:t>
            </a:r>
            <a:r>
              <a:rPr lang="ko-KR" altLang="en-US" sz="2800" smtClean="0">
                <a:solidFill>
                  <a:schemeClr val="tx1"/>
                </a:solidFill>
              </a:rPr>
              <a:t>요청받은 </a:t>
            </a:r>
            <a:r>
              <a:rPr lang="en-US" altLang="ko-KR" sz="2800" smtClean="0">
                <a:solidFill>
                  <a:schemeClr val="tx1"/>
                </a:solidFill>
              </a:rPr>
              <a:t>a.jsp </a:t>
            </a:r>
            <a:r>
              <a:rPr lang="ko-KR" altLang="en-US" sz="2800" smtClean="0">
                <a:solidFill>
                  <a:schemeClr val="tx1"/>
                </a:solidFill>
              </a:rPr>
              <a:t>페이지를 처리 → 출력 내용은 출력 버퍼에 저장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723900" lvl="2" indent="-457200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③ </a:t>
            </a:r>
            <a:r>
              <a:rPr lang="ko-KR" altLang="en-US" sz="2800" smtClean="0">
                <a:solidFill>
                  <a:schemeClr val="tx1"/>
                </a:solidFill>
              </a:rPr>
              <a:t>프로그램제어를 </a:t>
            </a:r>
            <a:r>
              <a:rPr lang="en-US" altLang="ko-KR" sz="2800" smtClean="0">
                <a:solidFill>
                  <a:schemeClr val="tx1"/>
                </a:solidFill>
              </a:rPr>
              <a:t>b.jsp </a:t>
            </a:r>
            <a:r>
              <a:rPr lang="ko-KR" altLang="en-US" sz="2800" smtClean="0">
                <a:solidFill>
                  <a:schemeClr val="tx1"/>
                </a:solidFill>
              </a:rPr>
              <a:t>페이지로 이동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④ </a:t>
            </a:r>
            <a:r>
              <a:rPr lang="en-US" altLang="ko-KR" sz="2800" smtClean="0">
                <a:solidFill>
                  <a:schemeClr val="tx1"/>
                </a:solidFill>
              </a:rPr>
              <a:t>b.jsp </a:t>
            </a:r>
            <a:r>
              <a:rPr lang="ko-KR" altLang="en-US" sz="2800" smtClean="0">
                <a:solidFill>
                  <a:schemeClr val="tx1"/>
                </a:solidFill>
              </a:rPr>
              <a:t>페이지를 </a:t>
            </a:r>
            <a:r>
              <a:rPr lang="ko-KR" altLang="en-US" sz="2800" smtClean="0">
                <a:solidFill>
                  <a:schemeClr val="tx1"/>
                </a:solidFill>
              </a:rPr>
              <a:t>처리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en-US" altLang="ko-KR" sz="2800" smtClean="0">
                <a:solidFill>
                  <a:schemeClr val="tx1"/>
                </a:solidFill>
              </a:rPr>
              <a:t>b.jsp </a:t>
            </a:r>
            <a:r>
              <a:rPr lang="ko-KR" altLang="en-US" sz="2800" smtClean="0">
                <a:solidFill>
                  <a:schemeClr val="tx1"/>
                </a:solidFill>
              </a:rPr>
              <a:t>페이지 </a:t>
            </a:r>
            <a:r>
              <a:rPr lang="ko-KR" altLang="en-US" sz="2800" smtClean="0">
                <a:solidFill>
                  <a:schemeClr val="tx1"/>
                </a:solidFill>
              </a:rPr>
              <a:t>내에 </a:t>
            </a:r>
            <a:r>
              <a:rPr lang="ko-KR" altLang="en-US" sz="2800" smtClean="0">
                <a:solidFill>
                  <a:schemeClr val="tx1"/>
                </a:solidFill>
              </a:rPr>
              <a:t>출력 내용을 출력 버퍼에 저장</a:t>
            </a:r>
            <a:endParaRPr lang="en-US" altLang="ko-KR" sz="32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20" smtClean="0">
                <a:solidFill>
                  <a:schemeClr val="tx1"/>
                </a:solidFill>
              </a:rPr>
              <a:t>include </a:t>
            </a:r>
            <a:r>
              <a:rPr lang="ko-KR" altLang="en-US" sz="3200" spc="-2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⑤ </a:t>
            </a:r>
            <a:r>
              <a:rPr lang="en-US" altLang="ko-KR" sz="2800" smtClean="0">
                <a:solidFill>
                  <a:schemeClr val="tx1"/>
                </a:solidFill>
              </a:rPr>
              <a:t>b.jsp </a:t>
            </a:r>
            <a:r>
              <a:rPr lang="ko-KR" altLang="en-US" sz="2800" smtClean="0">
                <a:solidFill>
                  <a:schemeClr val="tx1"/>
                </a:solidFill>
              </a:rPr>
              <a:t>페이지를 </a:t>
            </a:r>
            <a:r>
              <a:rPr lang="ko-KR" altLang="en-US" sz="2800" smtClean="0">
                <a:solidFill>
                  <a:schemeClr val="tx1"/>
                </a:solidFill>
              </a:rPr>
              <a:t>처리가 끝나면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다시 </a:t>
            </a:r>
            <a:r>
              <a:rPr lang="en-US" altLang="ko-KR" sz="2800" smtClean="0">
                <a:solidFill>
                  <a:schemeClr val="tx1"/>
                </a:solidFill>
              </a:rPr>
              <a:t>a.jsp </a:t>
            </a:r>
            <a:r>
              <a:rPr lang="ko-KR" altLang="en-US" sz="2800" smtClean="0">
                <a:solidFill>
                  <a:schemeClr val="tx1"/>
                </a:solidFill>
              </a:rPr>
              <a:t>페이지로 </a:t>
            </a:r>
            <a:r>
              <a:rPr lang="ko-KR" altLang="en-US" sz="2800" smtClean="0">
                <a:solidFill>
                  <a:schemeClr val="tx1"/>
                </a:solidFill>
              </a:rPr>
              <a:t>프로그램의 </a:t>
            </a:r>
            <a:r>
              <a:rPr lang="ko-KR" altLang="en-US" sz="2800" smtClean="0">
                <a:solidFill>
                  <a:schemeClr val="tx1"/>
                </a:solidFill>
              </a:rPr>
              <a:t>제어가 </a:t>
            </a:r>
            <a:r>
              <a:rPr lang="ko-KR" altLang="en-US" sz="2800" smtClean="0">
                <a:solidFill>
                  <a:schemeClr val="tx1"/>
                </a:solidFill>
              </a:rPr>
              <a:t>이동 → 이동 위치는 </a:t>
            </a:r>
            <a:r>
              <a:rPr lang="en-US" altLang="ko-KR" sz="2800" spc="-30" smtClean="0">
                <a:solidFill>
                  <a:schemeClr val="tx1"/>
                </a:solidFill>
              </a:rPr>
              <a:t>&lt;jsp:include page="b.jsp" flush="</a:t>
            </a:r>
            <a:r>
              <a:rPr lang="en-US" altLang="ko-KR" sz="2800" spc="-30" smtClean="0">
                <a:solidFill>
                  <a:schemeClr val="tx1"/>
                </a:solidFill>
              </a:rPr>
              <a:t>false</a:t>
            </a:r>
            <a:r>
              <a:rPr lang="en-US" altLang="ko-KR" sz="2800" spc="-30" smtClean="0">
                <a:solidFill>
                  <a:schemeClr val="tx1"/>
                </a:solidFill>
              </a:rPr>
              <a:t>"/&gt; </a:t>
            </a:r>
            <a:r>
              <a:rPr lang="ko-KR" altLang="en-US" sz="2800" spc="-30" smtClean="0">
                <a:solidFill>
                  <a:schemeClr val="tx1"/>
                </a:solidFill>
              </a:rPr>
              <a:t>문장</a:t>
            </a:r>
            <a:r>
              <a:rPr lang="ko-KR" altLang="en-US" sz="2800" smtClean="0">
                <a:solidFill>
                  <a:schemeClr val="tx1"/>
                </a:solidFill>
              </a:rPr>
              <a:t> 다음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⑥ </a:t>
            </a:r>
            <a:r>
              <a:rPr lang="en-US" altLang="ko-KR" sz="2800" smtClean="0">
                <a:solidFill>
                  <a:schemeClr val="tx1"/>
                </a:solidFill>
              </a:rPr>
              <a:t>a.jsp </a:t>
            </a:r>
            <a:r>
              <a:rPr lang="ko-KR" altLang="en-US" sz="2800" smtClean="0">
                <a:solidFill>
                  <a:schemeClr val="tx1"/>
                </a:solidFill>
              </a:rPr>
              <a:t>페이지의 </a:t>
            </a:r>
            <a:r>
              <a:rPr lang="ko-KR" altLang="en-US" sz="2800" smtClean="0">
                <a:solidFill>
                  <a:schemeClr val="tx1"/>
                </a:solidFill>
              </a:rPr>
              <a:t>나머지 </a:t>
            </a:r>
            <a:r>
              <a:rPr lang="ko-KR" altLang="en-US" sz="2800" smtClean="0">
                <a:solidFill>
                  <a:schemeClr val="tx1"/>
                </a:solidFill>
              </a:rPr>
              <a:t>부분을 </a:t>
            </a:r>
            <a:r>
              <a:rPr lang="ko-KR" altLang="en-US" sz="2800" smtClean="0">
                <a:solidFill>
                  <a:schemeClr val="tx1"/>
                </a:solidFill>
              </a:rPr>
              <a:t>처리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출력할 내용이 </a:t>
            </a:r>
            <a:r>
              <a:rPr lang="ko-KR" altLang="en-US" sz="2800" smtClean="0">
                <a:solidFill>
                  <a:schemeClr val="tx1"/>
                </a:solidFill>
              </a:rPr>
              <a:t>있으면 </a:t>
            </a:r>
            <a:r>
              <a:rPr lang="ko-KR" altLang="en-US" sz="2800" smtClean="0">
                <a:solidFill>
                  <a:schemeClr val="tx1"/>
                </a:solidFill>
              </a:rPr>
              <a:t>출력 버퍼에 저장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⑦ </a:t>
            </a:r>
            <a:r>
              <a:rPr lang="ko-KR" altLang="en-US" sz="2800" smtClean="0">
                <a:solidFill>
                  <a:schemeClr val="tx1"/>
                </a:solidFill>
              </a:rPr>
              <a:t>출력 버퍼의 </a:t>
            </a:r>
            <a:r>
              <a:rPr lang="ko-KR" altLang="en-US" sz="2800" smtClean="0">
                <a:solidFill>
                  <a:schemeClr val="tx1"/>
                </a:solidFill>
              </a:rPr>
              <a:t>내용을 웹 브라우저로 응답</a:t>
            </a:r>
            <a:endParaRPr lang="en-US" altLang="ko-KR" sz="32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20" smtClean="0">
                <a:solidFill>
                  <a:schemeClr val="tx1"/>
                </a:solidFill>
              </a:rPr>
              <a:t>include </a:t>
            </a:r>
            <a:r>
              <a:rPr lang="ko-KR" altLang="en-US" sz="3200" spc="-20" smtClean="0">
                <a:solidFill>
                  <a:schemeClr val="tx1"/>
                </a:solidFill>
              </a:rPr>
              <a:t>액션 태그에서</a:t>
            </a:r>
            <a:r>
              <a:rPr lang="en-US" altLang="ko-KR" sz="3200" spc="-20" smtClean="0">
                <a:solidFill>
                  <a:schemeClr val="tx1"/>
                </a:solidFill>
              </a:rPr>
              <a:t> </a:t>
            </a:r>
            <a:r>
              <a:rPr lang="ko-KR" altLang="en-US" sz="3200" spc="-20" smtClean="0">
                <a:solidFill>
                  <a:schemeClr val="tx1"/>
                </a:solidFill>
              </a:rPr>
              <a:t>포함되는 페이지에 값 전달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include </a:t>
            </a:r>
            <a:r>
              <a:rPr lang="ko-KR" altLang="en-US" sz="2800" smtClean="0">
                <a:solidFill>
                  <a:schemeClr val="tx1"/>
                </a:solidFill>
              </a:rPr>
              <a:t>액션 </a:t>
            </a:r>
            <a:r>
              <a:rPr lang="ko-KR" altLang="en-US" sz="2800" smtClean="0">
                <a:solidFill>
                  <a:schemeClr val="tx1"/>
                </a:solidFill>
              </a:rPr>
              <a:t>태그의 바디</a:t>
            </a:r>
            <a:r>
              <a:rPr lang="en-US" altLang="ko-KR" sz="2800" smtClean="0">
                <a:solidFill>
                  <a:schemeClr val="tx1"/>
                </a:solidFill>
              </a:rPr>
              <a:t>(body) </a:t>
            </a:r>
            <a:r>
              <a:rPr lang="ko-KR" altLang="en-US" sz="2800" smtClean="0">
                <a:solidFill>
                  <a:schemeClr val="tx1"/>
                </a:solidFill>
              </a:rPr>
              <a:t>안에 </a:t>
            </a:r>
            <a:r>
              <a:rPr lang="en-US" altLang="ko-KR" sz="2800" smtClean="0">
                <a:solidFill>
                  <a:schemeClr val="tx1"/>
                </a:solidFill>
              </a:rPr>
              <a:t>param </a:t>
            </a:r>
            <a:r>
              <a:rPr lang="ko-KR" altLang="en-US" sz="2800" smtClean="0">
                <a:solidFill>
                  <a:schemeClr val="tx1"/>
                </a:solidFill>
              </a:rPr>
              <a:t>액션 태그</a:t>
            </a:r>
            <a:r>
              <a:rPr lang="en-US" altLang="ko-KR" sz="2800" smtClean="0">
                <a:solidFill>
                  <a:schemeClr val="tx1"/>
                </a:solidFill>
              </a:rPr>
              <a:t>(&lt;jsp:param&gt;)</a:t>
            </a:r>
            <a:r>
              <a:rPr lang="ko-KR" altLang="en-US" sz="2800" smtClean="0">
                <a:solidFill>
                  <a:schemeClr val="tx1"/>
                </a:solidFill>
              </a:rPr>
              <a:t>를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800" spc="-100" smtClean="0">
                <a:solidFill>
                  <a:schemeClr val="tx1"/>
                </a:solidFill>
              </a:rPr>
              <a:t>&lt;jsp:include page="</a:t>
            </a:r>
            <a:r>
              <a:rPr lang="ko-KR" altLang="en-US" sz="2800" spc="-100" smtClean="0">
                <a:solidFill>
                  <a:schemeClr val="tx1"/>
                </a:solidFill>
              </a:rPr>
              <a:t>포함되는 페이지</a:t>
            </a:r>
            <a:r>
              <a:rPr lang="en-US" altLang="ko-KR" sz="2800" spc="-100" smtClean="0">
                <a:solidFill>
                  <a:schemeClr val="tx1"/>
                </a:solidFill>
              </a:rPr>
              <a:t>" flush="false"&gt;</a:t>
            </a:r>
          </a:p>
          <a:p>
            <a:pPr marL="542925" lvl="2" indent="-276225"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 </a:t>
            </a:r>
            <a:r>
              <a:rPr lang="en-US" altLang="ko-KR" sz="2800" b="1" spc="-200" smtClean="0">
                <a:solidFill>
                  <a:schemeClr val="tx1"/>
                </a:solidFill>
              </a:rPr>
              <a:t>&lt;jsp:param name="paramName1" value="var1"/&gt;</a:t>
            </a:r>
          </a:p>
          <a:p>
            <a:pPr marL="542925" lvl="2" indent="-276225" fontAlgn="base">
              <a:buNone/>
            </a:pPr>
            <a:r>
              <a:rPr lang="en-US" altLang="ko-KR" sz="2800" b="1" smtClean="0">
                <a:solidFill>
                  <a:schemeClr val="tx1"/>
                </a:solidFill>
              </a:rPr>
              <a:t>   </a:t>
            </a:r>
            <a:r>
              <a:rPr lang="en-US" altLang="ko-KR" sz="2800" b="1" spc="-200" smtClean="0">
                <a:solidFill>
                  <a:schemeClr val="tx1"/>
                </a:solidFill>
              </a:rPr>
              <a:t>&lt;jsp:param name="paramName2" value="var2"/&gt;</a:t>
            </a:r>
          </a:p>
          <a:p>
            <a:pPr marL="542925" lvl="2" indent="-276225" fontAlgn="base">
              <a:buNone/>
            </a:pPr>
            <a:r>
              <a:rPr lang="en-US" altLang="ko-KR" sz="2800" smtClean="0">
                <a:solidFill>
                  <a:schemeClr val="tx1"/>
                </a:solidFill>
              </a:rPr>
              <a:t>&lt;/jsp:include&gt;</a:t>
            </a:r>
            <a:endParaRPr lang="en-US" altLang="ko-KR" sz="28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20" smtClean="0">
                <a:solidFill>
                  <a:schemeClr val="tx1"/>
                </a:solidFill>
              </a:rPr>
              <a:t>JSP</a:t>
            </a:r>
            <a:r>
              <a:rPr lang="ko-KR" altLang="en-US" sz="3200" spc="-20" smtClean="0">
                <a:solidFill>
                  <a:schemeClr val="tx1"/>
                </a:solidFill>
              </a:rPr>
              <a:t> 페이지의</a:t>
            </a:r>
            <a:r>
              <a:rPr lang="en-US" altLang="ko-KR" sz="3200" spc="-20" smtClean="0">
                <a:solidFill>
                  <a:schemeClr val="tx1"/>
                </a:solidFill>
              </a:rPr>
              <a:t> </a:t>
            </a:r>
            <a:r>
              <a:rPr lang="ko-KR" altLang="en-US" sz="3200" spc="-20" smtClean="0">
                <a:solidFill>
                  <a:schemeClr val="tx1"/>
                </a:solidFill>
              </a:rPr>
              <a:t>중복 영역 처리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페이지의 통일성을 가짐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템플릿 페이지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중복되는 페이지의 호출은 </a:t>
            </a:r>
            <a:r>
              <a:rPr lang="en-US" altLang="ko-KR" sz="2400" smtClean="0">
                <a:solidFill>
                  <a:schemeClr val="tx1"/>
                </a:solidFill>
              </a:rPr>
              <a:t>include</a:t>
            </a:r>
            <a:r>
              <a:rPr lang="ko-KR" altLang="en-US" sz="2400" smtClean="0">
                <a:solidFill>
                  <a:schemeClr val="tx1"/>
                </a:solidFill>
              </a:rPr>
              <a:t>액션 </a:t>
            </a:r>
            <a:r>
              <a:rPr lang="ko-KR" altLang="en-US" sz="2400" smtClean="0">
                <a:solidFill>
                  <a:schemeClr val="tx1"/>
                </a:solidFill>
              </a:rPr>
              <a:t>태그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페이지의 </a:t>
            </a:r>
            <a:r>
              <a:rPr lang="ko-KR" altLang="en-US" sz="2800" smtClean="0">
                <a:solidFill>
                  <a:schemeClr val="tx1"/>
                </a:solidFill>
              </a:rPr>
              <a:t>통일성을 </a:t>
            </a:r>
            <a:r>
              <a:rPr lang="ko-KR" altLang="en-US" sz="2800" smtClean="0">
                <a:solidFill>
                  <a:schemeClr val="tx1"/>
                </a:solidFill>
              </a:rPr>
              <a:t>가짐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3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248246"/>
            <a:ext cx="648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pc="-20" smtClean="0">
                <a:solidFill>
                  <a:schemeClr val="tx1"/>
                </a:solidFill>
              </a:rPr>
              <a:t>같은 구조 유지</a:t>
            </a:r>
            <a:endParaRPr lang="en-US" altLang="ko-KR" sz="36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20" smtClean="0">
                <a:solidFill>
                  <a:schemeClr val="tx1"/>
                </a:solidFill>
              </a:rPr>
              <a:t>상단 </a:t>
            </a:r>
            <a:r>
              <a:rPr lang="en-US" altLang="ko-KR" sz="3200" spc="-20" smtClean="0">
                <a:solidFill>
                  <a:schemeClr val="tx1"/>
                </a:solidFill>
              </a:rPr>
              <a:t>: </a:t>
            </a:r>
            <a:r>
              <a:rPr lang="ko-KR" altLang="en-US" sz="3200" spc="-20" smtClean="0">
                <a:solidFill>
                  <a:schemeClr val="tx1"/>
                </a:solidFill>
              </a:rPr>
              <a:t>로고 포함한 메뉴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20" smtClean="0">
                <a:solidFill>
                  <a:schemeClr val="tx1"/>
                </a:solidFill>
              </a:rPr>
              <a:t>좌측 </a:t>
            </a:r>
            <a:r>
              <a:rPr lang="en-US" altLang="ko-KR" sz="3200" spc="-20" smtClean="0">
                <a:solidFill>
                  <a:schemeClr val="tx1"/>
                </a:solidFill>
              </a:rPr>
              <a:t>: </a:t>
            </a:r>
            <a:r>
              <a:rPr lang="ko-KR" altLang="en-US" sz="3200" spc="-20" smtClean="0">
                <a:solidFill>
                  <a:schemeClr val="tx1"/>
                </a:solidFill>
              </a:rPr>
              <a:t>메뉴</a:t>
            </a:r>
            <a:r>
              <a:rPr lang="en-US" altLang="ko-KR" sz="3200" spc="-20" smtClean="0">
                <a:solidFill>
                  <a:schemeClr val="tx1"/>
                </a:solidFill>
              </a:rPr>
              <a:t>(</a:t>
            </a:r>
            <a:r>
              <a:rPr lang="ko-KR" altLang="en-US" sz="3200" spc="-20" smtClean="0">
                <a:solidFill>
                  <a:schemeClr val="tx1"/>
                </a:solidFill>
              </a:rPr>
              <a:t>하위 메뉴 포함</a:t>
            </a:r>
            <a:r>
              <a:rPr lang="en-US" altLang="ko-KR" sz="3200" spc="-20" smtClean="0">
                <a:solidFill>
                  <a:schemeClr val="tx1"/>
                </a:solidFill>
              </a:rPr>
              <a:t>)</a:t>
            </a: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20" smtClean="0">
                <a:solidFill>
                  <a:schemeClr val="tx1"/>
                </a:solidFill>
              </a:rPr>
              <a:t>중앙 </a:t>
            </a:r>
            <a:r>
              <a:rPr lang="en-US" altLang="ko-KR" sz="3200" spc="-20" smtClean="0">
                <a:solidFill>
                  <a:schemeClr val="tx1"/>
                </a:solidFill>
              </a:rPr>
              <a:t>: </a:t>
            </a:r>
            <a:r>
              <a:rPr lang="ko-KR" altLang="en-US" sz="3200" spc="-20" smtClean="0">
                <a:solidFill>
                  <a:schemeClr val="tx1"/>
                </a:solidFill>
              </a:rPr>
              <a:t>내용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20" smtClean="0">
                <a:solidFill>
                  <a:schemeClr val="tx1"/>
                </a:solidFill>
              </a:rPr>
              <a:t>하단 </a:t>
            </a:r>
            <a:r>
              <a:rPr lang="en-US" altLang="ko-KR" sz="3200" spc="-20" smtClean="0">
                <a:solidFill>
                  <a:schemeClr val="tx1"/>
                </a:solidFill>
              </a:rPr>
              <a:t>: </a:t>
            </a:r>
            <a:r>
              <a:rPr lang="ko-KR" altLang="en-US" sz="3200" spc="-20" smtClean="0">
                <a:solidFill>
                  <a:schemeClr val="tx1"/>
                </a:solidFill>
              </a:rPr>
              <a:t>회사 소개</a:t>
            </a:r>
            <a:r>
              <a:rPr lang="en-US" altLang="ko-KR" sz="3200" spc="-20" smtClean="0">
                <a:solidFill>
                  <a:schemeClr val="tx1"/>
                </a:solidFill>
              </a:rPr>
              <a:t>, </a:t>
            </a:r>
            <a:r>
              <a:rPr lang="ko-KR" altLang="en-US" sz="3200" spc="-20" smtClean="0">
                <a:solidFill>
                  <a:schemeClr val="tx1"/>
                </a:solidFill>
              </a:rPr>
              <a:t>찾아오는 길</a:t>
            </a:r>
            <a:r>
              <a:rPr lang="en-US" altLang="ko-KR" sz="3200" spc="-20" smtClean="0">
                <a:solidFill>
                  <a:schemeClr val="tx1"/>
                </a:solidFill>
              </a:rPr>
              <a:t>, </a:t>
            </a:r>
            <a:r>
              <a:rPr lang="ko-KR" altLang="en-US" sz="3200" spc="-20" smtClean="0">
                <a:solidFill>
                  <a:schemeClr val="tx1"/>
                </a:solidFill>
              </a:rPr>
              <a:t>보안 정책 등의 내용을 포함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상단</a:t>
            </a:r>
            <a:r>
              <a:rPr lang="en-US" altLang="ko-KR" sz="3600" smtClean="0">
                <a:solidFill>
                  <a:schemeClr val="tx1"/>
                </a:solidFill>
              </a:rPr>
              <a:t>, </a:t>
            </a:r>
            <a:r>
              <a:rPr lang="ko-KR" altLang="en-US" sz="3600" smtClean="0">
                <a:solidFill>
                  <a:schemeClr val="tx1"/>
                </a:solidFill>
              </a:rPr>
              <a:t>좌측메뉴</a:t>
            </a:r>
            <a:r>
              <a:rPr lang="en-US" altLang="ko-KR" sz="3600" smtClean="0">
                <a:solidFill>
                  <a:schemeClr val="tx1"/>
                </a:solidFill>
              </a:rPr>
              <a:t>, </a:t>
            </a:r>
            <a:r>
              <a:rPr lang="ko-KR" altLang="en-US" sz="3600" smtClean="0">
                <a:solidFill>
                  <a:schemeClr val="tx1"/>
                </a:solidFill>
              </a:rPr>
              <a:t>하단의 경우 같은 내용을 표시해야 하는 </a:t>
            </a:r>
            <a:r>
              <a:rPr lang="ko-KR" altLang="en-US" sz="3600" smtClean="0">
                <a:solidFill>
                  <a:schemeClr val="tx1"/>
                </a:solidFill>
              </a:rPr>
              <a:t>경우가 </a:t>
            </a:r>
            <a:r>
              <a:rPr lang="ko-KR" altLang="en-US" sz="3600" smtClean="0">
                <a:solidFill>
                  <a:schemeClr val="tx1"/>
                </a:solidFill>
              </a:rPr>
              <a:t>많음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indent="-266700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중앙의 내용부분의 내용만 </a:t>
            </a:r>
            <a:r>
              <a:rPr lang="ko-KR" altLang="en-US" sz="3600" smtClean="0">
                <a:solidFill>
                  <a:schemeClr val="tx1"/>
                </a:solidFill>
              </a:rPr>
              <a:t>계속 </a:t>
            </a:r>
            <a:r>
              <a:rPr lang="ko-KR" altLang="en-US" sz="3600" smtClean="0">
                <a:solidFill>
                  <a:schemeClr val="tx1"/>
                </a:solidFill>
              </a:rPr>
              <a:t>변경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indent="-266700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pc="-2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200" smtClean="0">
                <a:solidFill>
                  <a:schemeClr val="tx1"/>
                </a:solidFill>
              </a:rPr>
              <a:t>&lt;table&gt;</a:t>
            </a:r>
            <a:r>
              <a:rPr lang="ko-KR" altLang="en-US" sz="3200" smtClean="0">
                <a:solidFill>
                  <a:schemeClr val="tx1"/>
                </a:solidFill>
              </a:rPr>
              <a:t>태그를 사용한 경우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&lt;table&gt;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&lt;tr&gt;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  &lt;td colspan="2"&gt;</a:t>
            </a:r>
            <a:r>
              <a:rPr lang="ko-KR" altLang="en-US" sz="2200" b="1" smtClean="0">
                <a:solidFill>
                  <a:schemeClr val="tx1"/>
                </a:solidFill>
              </a:rPr>
              <a:t>상단</a:t>
            </a:r>
            <a:r>
              <a:rPr lang="en-US" altLang="ko-KR" sz="2200" smtClean="0">
                <a:solidFill>
                  <a:schemeClr val="tx1"/>
                </a:solidFill>
              </a:rPr>
              <a:t>&lt;/td&gt;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&lt;/tr&gt;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&lt;tr&gt;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  &lt;td&gt;</a:t>
            </a:r>
            <a:r>
              <a:rPr lang="ko-KR" altLang="en-US" sz="2200" b="1" smtClean="0">
                <a:solidFill>
                  <a:schemeClr val="tx1"/>
                </a:solidFill>
              </a:rPr>
              <a:t>좌측</a:t>
            </a:r>
            <a:r>
              <a:rPr lang="en-US" altLang="ko-KR" sz="2200" smtClean="0">
                <a:solidFill>
                  <a:schemeClr val="tx1"/>
                </a:solidFill>
              </a:rPr>
              <a:t>&lt;/td&gt;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  &lt;td&gt;</a:t>
            </a:r>
            <a:r>
              <a:rPr lang="ko-KR" altLang="en-US" sz="2200" b="1" smtClean="0">
                <a:solidFill>
                  <a:schemeClr val="tx1"/>
                </a:solidFill>
              </a:rPr>
              <a:t>중앙의 내용</a:t>
            </a:r>
            <a:r>
              <a:rPr lang="en-US" altLang="ko-KR" sz="2200" smtClean="0">
                <a:solidFill>
                  <a:schemeClr val="tx1"/>
                </a:solidFill>
              </a:rPr>
              <a:t>&lt;/td&gt;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&lt;/tr&gt;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&lt;tr&gt;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  &lt;td colspan="2"&gt;</a:t>
            </a:r>
            <a:r>
              <a:rPr lang="ko-KR" altLang="en-US" sz="2200" b="1" smtClean="0">
                <a:solidFill>
                  <a:schemeClr val="tx1"/>
                </a:solidFill>
              </a:rPr>
              <a:t>하단</a:t>
            </a:r>
            <a:r>
              <a:rPr lang="en-US" altLang="ko-KR" sz="2200" smtClean="0">
                <a:solidFill>
                  <a:schemeClr val="tx1"/>
                </a:solidFill>
              </a:rPr>
              <a:t>&lt;/td&gt;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&lt;/tr&gt;</a:t>
            </a:r>
          </a:p>
          <a:p>
            <a:pPr marL="542925" lvl="1" indent="-276225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&lt;/</a:t>
            </a:r>
            <a:r>
              <a:rPr lang="en-US" altLang="ko-KR" sz="2200" smtClean="0">
                <a:solidFill>
                  <a:schemeClr val="tx1"/>
                </a:solidFill>
              </a:rPr>
              <a:t>table</a:t>
            </a:r>
            <a:r>
              <a:rPr lang="en-US" altLang="ko-KR" sz="2200" smtClean="0">
                <a:solidFill>
                  <a:schemeClr val="tx1"/>
                </a:solidFill>
              </a:rPr>
              <a:t>&gt;</a:t>
            </a:r>
            <a:endParaRPr lang="en-US" altLang="ko-KR" sz="22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200" smtClean="0">
                <a:solidFill>
                  <a:schemeClr val="tx1"/>
                </a:solidFill>
              </a:rPr>
              <a:t>HTML5</a:t>
            </a:r>
            <a:r>
              <a:rPr lang="en-US" altLang="ko-KR" sz="3200" smtClean="0">
                <a:solidFill>
                  <a:schemeClr val="tx1"/>
                </a:solidFill>
              </a:rPr>
              <a:t>의 </a:t>
            </a:r>
            <a:r>
              <a:rPr lang="en-US" altLang="ko-KR" sz="3200" smtClean="0">
                <a:solidFill>
                  <a:schemeClr val="tx1"/>
                </a:solidFill>
              </a:rPr>
              <a:t>문서 구조를 </a:t>
            </a:r>
            <a:r>
              <a:rPr lang="en-US" altLang="ko-KR" sz="3200" smtClean="0">
                <a:solidFill>
                  <a:schemeClr val="tx1"/>
                </a:solidFill>
              </a:rPr>
              <a:t>사용한 경우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&lt;header&gt;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  &lt;nav&gt;</a:t>
            </a:r>
            <a:r>
              <a:rPr lang="ko-KR" altLang="en-US" sz="2200" b="1" smtClean="0">
                <a:solidFill>
                  <a:schemeClr val="tx1"/>
                </a:solidFill>
              </a:rPr>
              <a:t>상단</a:t>
            </a:r>
            <a:r>
              <a:rPr lang="en-US" altLang="ko-KR" sz="2200" smtClean="0">
                <a:solidFill>
                  <a:schemeClr val="tx1"/>
                </a:solidFill>
              </a:rPr>
              <a:t>&lt;/nav&gt;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&lt;/header&gt;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&lt;div id="leftMenu"&gt;</a:t>
            </a:r>
          </a:p>
          <a:p>
            <a:pPr lvl="1" fontAlgn="base">
              <a:buNone/>
            </a:pPr>
            <a:r>
              <a:rPr lang="ko-KR" altLang="en-US" sz="2200" b="1" smtClean="0">
                <a:solidFill>
                  <a:schemeClr val="tx1"/>
                </a:solidFill>
              </a:rPr>
              <a:t>  좌측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&lt;/div&gt;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&lt;section id="content"&gt;</a:t>
            </a:r>
          </a:p>
          <a:p>
            <a:pPr lvl="1" fontAlgn="base">
              <a:buNone/>
            </a:pPr>
            <a:r>
              <a:rPr lang="ko-KR" altLang="en-US" sz="2200" b="1" smtClean="0">
                <a:solidFill>
                  <a:schemeClr val="tx1"/>
                </a:solidFill>
              </a:rPr>
              <a:t>  중앙의 내용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&lt;/section&gt;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&lt;footer&gt;</a:t>
            </a:r>
          </a:p>
          <a:p>
            <a:pPr lvl="1" fontAlgn="base">
              <a:buNone/>
            </a:pPr>
            <a:r>
              <a:rPr lang="ko-KR" altLang="en-US" sz="2200" b="1" smtClean="0">
                <a:solidFill>
                  <a:schemeClr val="tx1"/>
                </a:solidFill>
              </a:rPr>
              <a:t>  하단</a:t>
            </a:r>
          </a:p>
          <a:p>
            <a:pPr lvl="1" fontAlgn="base">
              <a:buNone/>
            </a:pPr>
            <a:r>
              <a:rPr lang="en-US" altLang="ko-KR" sz="2200" smtClean="0">
                <a:solidFill>
                  <a:schemeClr val="tx1"/>
                </a:solidFill>
              </a:rPr>
              <a:t>&lt;/footer&gt;</a:t>
            </a:r>
            <a:endParaRPr lang="en-US" altLang="ko-KR" sz="22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20" smtClean="0">
                <a:solidFill>
                  <a:schemeClr val="tx1"/>
                </a:solidFill>
              </a:rPr>
              <a:t>페이지 모듈화 구현 예 </a:t>
            </a:r>
            <a:r>
              <a:rPr lang="en-US" altLang="ko-KR" sz="3200" spc="-20" smtClean="0">
                <a:solidFill>
                  <a:schemeClr val="tx1"/>
                </a:solidFill>
              </a:rPr>
              <a:t>: &lt;table&gt; </a:t>
            </a:r>
            <a:r>
              <a:rPr lang="ko-KR" altLang="en-US" sz="3200" spc="-20" smtClean="0">
                <a:solidFill>
                  <a:schemeClr val="tx1"/>
                </a:solidFill>
              </a:rPr>
              <a:t>태그 사용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&lt;table&gt;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&lt;tr&gt;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&lt;td colspan="2"&gt;</a:t>
            </a:r>
            <a:r>
              <a:rPr lang="en-US" altLang="ko-KR" sz="2000" b="1" smtClean="0">
                <a:solidFill>
                  <a:schemeClr val="tx1"/>
                </a:solidFill>
              </a:rPr>
              <a:t>&lt;jsp:include page="top.jsp" flush="false"/&gt;</a:t>
            </a:r>
            <a:r>
              <a:rPr lang="en-US" altLang="ko-KR" sz="2000" smtClean="0">
                <a:solidFill>
                  <a:schemeClr val="tx1"/>
                </a:solidFill>
              </a:rPr>
              <a:t>&lt;/td&gt;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&lt;/tr&gt;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&lt;tr&gt;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&lt;td&gt;</a:t>
            </a:r>
            <a:r>
              <a:rPr lang="en-US" altLang="ko-KR" sz="2000" b="1" smtClean="0">
                <a:solidFill>
                  <a:schemeClr val="tx1"/>
                </a:solidFill>
              </a:rPr>
              <a:t>&lt;jsp:include page="left.jsp" flush="false"/&gt;</a:t>
            </a:r>
            <a:r>
              <a:rPr lang="en-US" altLang="ko-KR" sz="2000" smtClean="0">
                <a:solidFill>
                  <a:schemeClr val="tx1"/>
                </a:solidFill>
              </a:rPr>
              <a:t>&lt;/td&gt;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</a:t>
            </a:r>
            <a:r>
              <a:rPr lang="en-US" altLang="ko-KR" sz="2000" spc="-30" smtClean="0">
                <a:solidFill>
                  <a:schemeClr val="tx1"/>
                </a:solidFill>
              </a:rPr>
              <a:t>&lt;td&gt;</a:t>
            </a:r>
            <a:r>
              <a:rPr lang="en-US" altLang="ko-KR" sz="2000" b="1" spc="-30" smtClean="0">
                <a:solidFill>
                  <a:schemeClr val="tx1"/>
                </a:solidFill>
              </a:rPr>
              <a:t>&lt;jsp:include page="&lt;%=content%&gt;" flush="false"/&gt;</a:t>
            </a:r>
            <a:r>
              <a:rPr lang="en-US" altLang="ko-KR" sz="2000" spc="-30" smtClean="0">
                <a:solidFill>
                  <a:schemeClr val="tx1"/>
                </a:solidFill>
              </a:rPr>
              <a:t>&lt;/td&gt;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&lt;/tr&gt;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&lt;tr&gt;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  </a:t>
            </a:r>
            <a:r>
              <a:rPr lang="en-US" altLang="ko-KR" sz="2000" spc="-120" smtClean="0">
                <a:solidFill>
                  <a:schemeClr val="tx1"/>
                </a:solidFill>
              </a:rPr>
              <a:t>&lt;td colspan="2"&gt;</a:t>
            </a:r>
            <a:r>
              <a:rPr lang="en-US" altLang="ko-KR" sz="2000" b="1" spc="-120" smtClean="0">
                <a:solidFill>
                  <a:schemeClr val="tx1"/>
                </a:solidFill>
              </a:rPr>
              <a:t>&lt;jsp:include page</a:t>
            </a:r>
            <a:r>
              <a:rPr lang="en-US" altLang="ko-KR" sz="2000" b="1" spc="-120" smtClean="0">
                <a:solidFill>
                  <a:schemeClr val="tx1"/>
                </a:solidFill>
              </a:rPr>
              <a:t>="</a:t>
            </a:r>
            <a:r>
              <a:rPr lang="en-US" altLang="ko-KR" sz="2000" b="1" spc="-120" smtClean="0">
                <a:solidFill>
                  <a:schemeClr val="tx1"/>
                </a:solidFill>
              </a:rPr>
              <a:t>bottom.jsp "flush</a:t>
            </a:r>
            <a:r>
              <a:rPr lang="en-US" altLang="ko-KR" sz="2000" b="1" spc="-120" smtClean="0">
                <a:solidFill>
                  <a:schemeClr val="tx1"/>
                </a:solidFill>
              </a:rPr>
              <a:t>="false"/&gt;</a:t>
            </a:r>
            <a:r>
              <a:rPr lang="en-US" altLang="ko-KR" sz="2000" spc="-120" smtClean="0">
                <a:solidFill>
                  <a:schemeClr val="tx1"/>
                </a:solidFill>
              </a:rPr>
              <a:t>&lt;/td&gt;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  &lt;/tr&gt;</a:t>
            </a:r>
          </a:p>
          <a:p>
            <a:pPr marL="542925" lvl="2" indent="-276225" fontAlgn="base">
              <a:buNone/>
            </a:pPr>
            <a:r>
              <a:rPr lang="en-US" altLang="ko-KR" sz="2000" smtClean="0">
                <a:solidFill>
                  <a:schemeClr val="tx1"/>
                </a:solidFill>
              </a:rPr>
              <a:t>&lt;/table&gt;</a:t>
            </a:r>
          </a:p>
          <a:p>
            <a:pPr marL="542925" lvl="1" indent="-276225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(</a:t>
            </a:r>
            <a:r>
              <a:rPr lang="en-US" altLang="ko-KR" dirty="0" smtClean="0"/>
              <a:t>1/2)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418613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include </a:t>
            </a:r>
            <a:r>
              <a:rPr lang="ko-KR" alt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디렉티</a:t>
            </a:r>
            <a:r>
              <a:rPr lang="ko-KR" alt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브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-&lt;%@include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3212976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include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액션 태그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-&lt;jsp:include&gt;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413767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액션 태그의 개요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971520" y="2276872"/>
            <a:ext cx="496482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모듈화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51520" y="228061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include </a:t>
            </a:r>
            <a:r>
              <a:rPr lang="ko-KR" altLang="en-US" sz="3200" smtClean="0">
                <a:solidFill>
                  <a:schemeClr val="tx1"/>
                </a:solidFill>
              </a:rPr>
              <a:t>디렉티브는 </a:t>
            </a:r>
            <a:r>
              <a:rPr lang="ko-KR" altLang="en-US" sz="3200" smtClean="0">
                <a:solidFill>
                  <a:schemeClr val="tx1"/>
                </a:solidFill>
              </a:rPr>
              <a:t>조각 코드를 </a:t>
            </a:r>
            <a:r>
              <a:rPr lang="ko-KR" altLang="en-US" sz="3200" smtClean="0">
                <a:solidFill>
                  <a:schemeClr val="tx1"/>
                </a:solidFill>
              </a:rPr>
              <a:t>삽입할 </a:t>
            </a:r>
            <a:r>
              <a:rPr lang="ko-KR" altLang="en-US" sz="3200" smtClean="0">
                <a:solidFill>
                  <a:schemeClr val="tx1"/>
                </a:solidFill>
              </a:rPr>
              <a:t>때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코드 차원에서 포함되므로 주로 공용변수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저작권 표시와 </a:t>
            </a:r>
            <a:r>
              <a:rPr lang="ko-KR" altLang="en-US" sz="2800" smtClean="0">
                <a:solidFill>
                  <a:schemeClr val="tx1"/>
                </a:solidFill>
              </a:rPr>
              <a:t>같은 </a:t>
            </a:r>
            <a:r>
              <a:rPr lang="ko-KR" altLang="en-US" sz="2800" smtClean="0">
                <a:solidFill>
                  <a:schemeClr val="tx1"/>
                </a:solidFill>
              </a:rPr>
              <a:t>중복 문장에서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</a:t>
            </a:r>
            <a:r>
              <a:rPr lang="ko-KR" altLang="en-US" sz="2800" smtClean="0">
                <a:solidFill>
                  <a:schemeClr val="tx1"/>
                </a:solidFill>
              </a:rPr>
              <a:t>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mtClean="0">
                <a:solidFill>
                  <a:schemeClr val="tx1"/>
                </a:solidFill>
              </a:rPr>
              <a:t>&lt;%</a:t>
            </a:r>
            <a:r>
              <a:rPr lang="en-US" altLang="ko-KR" sz="2400" smtClean="0">
                <a:solidFill>
                  <a:schemeClr val="tx1"/>
                </a:solidFill>
              </a:rPr>
              <a:t> //</a:t>
            </a:r>
            <a:r>
              <a:rPr lang="ko-KR" altLang="en-US" sz="2400" smtClean="0">
                <a:solidFill>
                  <a:schemeClr val="tx1"/>
                </a:solidFill>
              </a:rPr>
              <a:t>공용변수들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String bodyback_c="#e0ffff";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String back_c="#8fbc8f";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String title_c="#5f9ea0";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%&gt;</a:t>
            </a:r>
            <a:endParaRPr lang="en-US" altLang="ko-KR" sz="10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6958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디렉티브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흐름 제어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241176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다른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페이지로  프로그램의 제어를 이동할 때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forward </a:t>
            </a:r>
            <a:r>
              <a:rPr lang="ko-KR" altLang="en-US" sz="2800" smtClean="0">
                <a:solidFill>
                  <a:schemeClr val="tx1"/>
                </a:solidFill>
              </a:rPr>
              <a:t>액션 태그를 만나게 되면 </a:t>
            </a:r>
            <a:r>
              <a:rPr lang="en-US" altLang="ko-KR" sz="2800" smtClean="0">
                <a:solidFill>
                  <a:schemeClr val="tx1"/>
                </a:solidFill>
              </a:rPr>
              <a:t>그 </a:t>
            </a:r>
            <a:r>
              <a:rPr lang="en-US" altLang="ko-KR" sz="2800" smtClean="0">
                <a:solidFill>
                  <a:schemeClr val="tx1"/>
                </a:solidFill>
              </a:rPr>
              <a:t>전까지 </a:t>
            </a:r>
            <a:r>
              <a:rPr lang="en-US" altLang="ko-KR" sz="2800" smtClean="0">
                <a:solidFill>
                  <a:schemeClr val="tx1"/>
                </a:solidFill>
              </a:rPr>
              <a:t>출력 버퍼에 </a:t>
            </a:r>
            <a:r>
              <a:rPr lang="en-US" altLang="ko-KR" sz="2800" smtClean="0">
                <a:solidFill>
                  <a:schemeClr val="tx1"/>
                </a:solidFill>
              </a:rPr>
              <a:t>저장되어 있던 내용을 제거한 후 </a:t>
            </a:r>
            <a:r>
              <a:rPr lang="en-US" altLang="ko-KR" sz="2800" smtClean="0">
                <a:solidFill>
                  <a:schemeClr val="tx1"/>
                </a:solidFill>
              </a:rPr>
              <a:t>forward </a:t>
            </a:r>
            <a:r>
              <a:rPr lang="en-US" altLang="ko-KR" sz="2800" smtClean="0">
                <a:solidFill>
                  <a:schemeClr val="tx1"/>
                </a:solidFill>
              </a:rPr>
              <a:t>액션 태그가 </a:t>
            </a:r>
            <a:r>
              <a:rPr lang="en-US" altLang="ko-KR" sz="2800" smtClean="0">
                <a:solidFill>
                  <a:schemeClr val="tx1"/>
                </a:solidFill>
              </a:rPr>
              <a:t>지정하는 </a:t>
            </a:r>
            <a:r>
              <a:rPr lang="en-US" altLang="ko-KR" sz="2800" smtClean="0">
                <a:solidFill>
                  <a:schemeClr val="tx1"/>
                </a:solidFill>
              </a:rPr>
              <a:t>페이지로 </a:t>
            </a:r>
            <a:r>
              <a:rPr lang="en-US" altLang="ko-KR" sz="2800" smtClean="0">
                <a:solidFill>
                  <a:schemeClr val="tx1"/>
                </a:solidFill>
              </a:rPr>
              <a:t>이동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forward </a:t>
            </a:r>
            <a:r>
              <a:rPr lang="ko-KR" altLang="en-US" sz="3200" smtClean="0">
                <a:solidFill>
                  <a:schemeClr val="tx1"/>
                </a:solidFill>
              </a:rPr>
              <a:t>액션 태그의 기본적인 사용법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&lt;jsp:forward </a:t>
            </a:r>
            <a:r>
              <a:rPr lang="en-US" altLang="ko-KR" sz="2800" smtClean="0">
                <a:solidFill>
                  <a:schemeClr val="tx1"/>
                </a:solidFill>
              </a:rPr>
              <a:t>page="</a:t>
            </a:r>
            <a:r>
              <a:rPr lang="ko-KR" altLang="en-US" sz="2800" smtClean="0">
                <a:solidFill>
                  <a:schemeClr val="tx1"/>
                </a:solidFill>
              </a:rPr>
              <a:t>이동할 페이지명</a:t>
            </a:r>
            <a:r>
              <a:rPr lang="en-US" altLang="ko-KR" sz="2800" smtClean="0">
                <a:solidFill>
                  <a:schemeClr val="tx1"/>
                </a:solidFill>
              </a:rPr>
              <a:t>"/&gt;</a:t>
            </a:r>
            <a:endParaRPr lang="en-US" altLang="ko-KR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39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forward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forward&gt;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forward </a:t>
            </a:r>
            <a:r>
              <a:rPr lang="ko-KR" altLang="en-US" sz="320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39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forward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forward&gt;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700" y="2924944"/>
            <a:ext cx="7085013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522243" y="6165304"/>
            <a:ext cx="4100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forward </a:t>
            </a:r>
            <a:r>
              <a:rPr lang="ko-KR" altLang="en-US" sz="2000" smtClean="0"/>
              <a:t>액션 태그의 </a:t>
            </a:r>
            <a:r>
              <a:rPr lang="ko-KR" altLang="en-US" sz="2000" smtClean="0"/>
              <a:t>처리 과정</a:t>
            </a:r>
            <a:endParaRPr lang="ko-KR" altLang="en-US" sz="200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흐름 제어</a:t>
            </a:r>
            <a:endParaRPr lang="ko-KR" altLang="en-US" dirty="0" smtClean="0"/>
          </a:p>
        </p:txBody>
      </p:sp>
      <p:grpSp>
        <p:nvGrpSpPr>
          <p:cNvPr id="13" name="그룹 5"/>
          <p:cNvGrpSpPr/>
          <p:nvPr/>
        </p:nvGrpSpPr>
        <p:grpSpPr>
          <a:xfrm>
            <a:off x="2411760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forward </a:t>
            </a:r>
            <a:r>
              <a:rPr lang="ko-KR" altLang="en-US" sz="320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39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forward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forward&gt;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6357" y="6165304"/>
            <a:ext cx="8492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forward </a:t>
            </a:r>
            <a:r>
              <a:rPr lang="ko-KR" altLang="en-US" sz="2000" smtClean="0"/>
              <a:t>액션 태그를 사용하는 두 페이지는 같은 </a:t>
            </a:r>
            <a:r>
              <a:rPr lang="en-US" altLang="ko-KR" sz="2000" smtClean="0"/>
              <a:t>request </a:t>
            </a:r>
            <a:r>
              <a:rPr lang="ko-KR" altLang="en-US" sz="2000" smtClean="0"/>
              <a:t>객체를 공유</a:t>
            </a:r>
            <a:endParaRPr lang="ko-KR" altLang="en-US" sz="20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915" y="3140968"/>
            <a:ext cx="7920000" cy="293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흐름 제어</a:t>
            </a:r>
            <a:endParaRPr lang="ko-KR" altLang="en-US" dirty="0" smtClean="0"/>
          </a:p>
        </p:txBody>
      </p:sp>
      <p:grpSp>
        <p:nvGrpSpPr>
          <p:cNvPr id="14" name="그룹 5"/>
          <p:cNvGrpSpPr/>
          <p:nvPr/>
        </p:nvGrpSpPr>
        <p:grpSpPr>
          <a:xfrm>
            <a:off x="241176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dirty="0" smtClean="0">
                <a:solidFill>
                  <a:schemeClr val="tx1"/>
                </a:solidFill>
              </a:rPr>
              <a:t>forward </a:t>
            </a:r>
            <a:r>
              <a:rPr lang="ko-KR" altLang="en-US" sz="3200" dirty="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dirty="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dirty="0" smtClean="0">
                <a:solidFill>
                  <a:schemeClr val="tx1"/>
                </a:solidFill>
              </a:rPr>
              <a:t>① 웹 브라우저에서 웹 서버로 </a:t>
            </a:r>
            <a:r>
              <a:rPr lang="en-US" altLang="ko-KR" sz="2800" dirty="0" smtClean="0">
                <a:solidFill>
                  <a:schemeClr val="tx1"/>
                </a:solidFill>
              </a:rPr>
              <a:t>a.jsp </a:t>
            </a:r>
            <a:r>
              <a:rPr lang="ko-KR" altLang="en-US" sz="2800" dirty="0" smtClean="0">
                <a:solidFill>
                  <a:schemeClr val="tx1"/>
                </a:solidFill>
              </a:rPr>
              <a:t>페이지를 요청</a:t>
            </a:r>
            <a:endParaRPr lang="ko-KR" altLang="en-US" sz="2800" dirty="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dirty="0" smtClean="0">
                <a:solidFill>
                  <a:schemeClr val="tx1"/>
                </a:solidFill>
              </a:rPr>
              <a:t>② 요청된 </a:t>
            </a:r>
            <a:r>
              <a:rPr lang="en-US" altLang="ko-KR" sz="2800" dirty="0" smtClean="0">
                <a:solidFill>
                  <a:schemeClr val="tx1"/>
                </a:solidFill>
              </a:rPr>
              <a:t>a.jsp </a:t>
            </a:r>
            <a:r>
              <a:rPr lang="ko-KR" altLang="en-US" sz="2800" dirty="0" smtClean="0">
                <a:solidFill>
                  <a:schemeClr val="tx1"/>
                </a:solidFill>
              </a:rPr>
              <a:t>페이지를 수행</a:t>
            </a:r>
            <a:endParaRPr lang="ko-KR" altLang="en-US" sz="2800" dirty="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dirty="0" smtClean="0">
                <a:solidFill>
                  <a:schemeClr val="tx1"/>
                </a:solidFill>
              </a:rPr>
              <a:t>③ </a:t>
            </a:r>
            <a:r>
              <a:rPr lang="en-US" altLang="ko-KR" sz="2800" dirty="0" smtClean="0">
                <a:solidFill>
                  <a:schemeClr val="tx1"/>
                </a:solidFill>
              </a:rPr>
              <a:t>a.jsp </a:t>
            </a:r>
            <a:r>
              <a:rPr lang="ko-KR" altLang="en-US" sz="2800" dirty="0" smtClean="0">
                <a:solidFill>
                  <a:schemeClr val="tx1"/>
                </a:solidFill>
              </a:rPr>
              <a:t>페이지를 </a:t>
            </a:r>
            <a:r>
              <a:rPr lang="ko-KR" altLang="en-US" sz="2800" dirty="0" smtClean="0">
                <a:solidFill>
                  <a:schemeClr val="tx1"/>
                </a:solidFill>
              </a:rPr>
              <a:t>수행하다가 </a:t>
            </a:r>
            <a:r>
              <a:rPr lang="en-US" altLang="ko-KR" sz="2800" dirty="0" smtClean="0">
                <a:solidFill>
                  <a:schemeClr val="tx1"/>
                </a:solidFill>
              </a:rPr>
              <a:t>&lt;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jsp:forward</a:t>
            </a:r>
            <a:r>
              <a:rPr lang="en-US" altLang="ko-KR" sz="2800" smtClean="0">
                <a:solidFill>
                  <a:schemeClr val="tx1"/>
                </a:solidFill>
              </a:rPr>
              <a:t>&gt;</a:t>
            </a:r>
            <a:r>
              <a:rPr lang="ko-KR" altLang="en-US" sz="2800" smtClean="0">
                <a:solidFill>
                  <a:schemeClr val="tx1"/>
                </a:solidFill>
              </a:rPr>
              <a:t>액션 태그를 만나면 이제까지 </a:t>
            </a:r>
            <a:r>
              <a:rPr lang="ko-KR" altLang="en-US" sz="2800" smtClean="0">
                <a:solidFill>
                  <a:schemeClr val="tx1"/>
                </a:solidFill>
              </a:rPr>
              <a:t>저장되어있는 </a:t>
            </a:r>
            <a:r>
              <a:rPr lang="ko-KR" altLang="en-US" sz="2800" smtClean="0">
                <a:solidFill>
                  <a:schemeClr val="tx1"/>
                </a:solidFill>
              </a:rPr>
              <a:t>출력 버퍼의 </a:t>
            </a:r>
            <a:r>
              <a:rPr lang="ko-KR" altLang="en-US" sz="2800" smtClean="0">
                <a:solidFill>
                  <a:schemeClr val="tx1"/>
                </a:solidFill>
              </a:rPr>
              <a:t>내용을 </a:t>
            </a:r>
            <a:r>
              <a:rPr lang="ko-KR" altLang="en-US" sz="2800" smtClean="0">
                <a:solidFill>
                  <a:schemeClr val="tx1"/>
                </a:solidFill>
              </a:rPr>
              <a:t>제거하고 </a:t>
            </a:r>
            <a:r>
              <a:rPr lang="ko-KR" altLang="en-US" sz="2800" smtClean="0">
                <a:solidFill>
                  <a:schemeClr val="tx1"/>
                </a:solidFill>
              </a:rPr>
              <a:t>프로그램 제어를 </a:t>
            </a:r>
            <a:r>
              <a:rPr lang="en-US" altLang="ko-KR" sz="2800" smtClean="0">
                <a:solidFill>
                  <a:schemeClr val="tx1"/>
                </a:solidFill>
              </a:rPr>
              <a:t>page </a:t>
            </a:r>
            <a:r>
              <a:rPr lang="ko-KR" altLang="en-US" sz="2800" smtClean="0">
                <a:solidFill>
                  <a:schemeClr val="tx1"/>
                </a:solidFill>
              </a:rPr>
              <a:t>속성에서 </a:t>
            </a:r>
            <a:r>
              <a:rPr lang="ko-KR" altLang="en-US" sz="2800" smtClean="0">
                <a:solidFill>
                  <a:schemeClr val="tx1"/>
                </a:solidFill>
              </a:rPr>
              <a:t>지정한 </a:t>
            </a:r>
            <a:r>
              <a:rPr lang="en-US" altLang="ko-KR" sz="2800" smtClean="0">
                <a:solidFill>
                  <a:schemeClr val="tx1"/>
                </a:solidFill>
              </a:rPr>
              <a:t>b.jsp</a:t>
            </a:r>
            <a:r>
              <a:rPr lang="ko-KR" altLang="en-US" sz="2800" smtClean="0">
                <a:solidFill>
                  <a:schemeClr val="tx1"/>
                </a:solidFill>
              </a:rPr>
              <a:t>로 이동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ko-KR" altLang="en-US" sz="2800" smtClean="0">
                <a:solidFill>
                  <a:schemeClr val="tx1"/>
                </a:solidFill>
              </a:rPr>
              <a:t>포워딩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④ </a:t>
            </a:r>
            <a:r>
              <a:rPr lang="en-US" altLang="ko-KR" sz="2800" smtClean="0">
                <a:solidFill>
                  <a:schemeClr val="tx1"/>
                </a:solidFill>
              </a:rPr>
              <a:t>b.jsp </a:t>
            </a:r>
            <a:r>
              <a:rPr lang="ko-KR" altLang="en-US" sz="2800" smtClean="0">
                <a:solidFill>
                  <a:schemeClr val="tx1"/>
                </a:solidFill>
              </a:rPr>
              <a:t>페이지를 수행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pc="-90" smtClean="0">
                <a:solidFill>
                  <a:schemeClr val="tx1"/>
                </a:solidFill>
              </a:rPr>
              <a:t>⑤ </a:t>
            </a:r>
            <a:r>
              <a:rPr lang="en-US" altLang="ko-KR" sz="2800" spc="-90" smtClean="0">
                <a:solidFill>
                  <a:schemeClr val="tx1"/>
                </a:solidFill>
              </a:rPr>
              <a:t>b.jsp </a:t>
            </a:r>
            <a:r>
              <a:rPr lang="ko-KR" altLang="en-US" sz="2800" spc="-90" smtClean="0">
                <a:solidFill>
                  <a:schemeClr val="tx1"/>
                </a:solidFill>
              </a:rPr>
              <a:t>페이지를 </a:t>
            </a:r>
            <a:r>
              <a:rPr lang="ko-KR" altLang="en-US" sz="2800" spc="-90" smtClean="0">
                <a:solidFill>
                  <a:schemeClr val="tx1"/>
                </a:solidFill>
              </a:rPr>
              <a:t>수행한 결과를 웹 브라우저에 응답</a:t>
            </a:r>
            <a:endParaRPr lang="en-US" altLang="ko-KR" sz="28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439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forward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forward&gt;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흐름 제어</a:t>
            </a:r>
            <a:endParaRPr lang="ko-KR" altLang="en-US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41176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 </a:t>
            </a:r>
            <a:r>
              <a:rPr lang="ko-KR" altLang="en-US" sz="3200" smtClean="0">
                <a:solidFill>
                  <a:schemeClr val="tx1"/>
                </a:solidFill>
              </a:rPr>
              <a:t>페이지가</a:t>
            </a:r>
            <a:r>
              <a:rPr lang="en-US" altLang="ko-KR" sz="3200" smtClean="0">
                <a:solidFill>
                  <a:schemeClr val="tx1"/>
                </a:solidFill>
              </a:rPr>
              <a:t> MVC</a:t>
            </a:r>
            <a:r>
              <a:rPr lang="ko-KR" altLang="en-US" sz="3200" smtClean="0">
                <a:solidFill>
                  <a:schemeClr val="tx1"/>
                </a:solidFill>
              </a:rPr>
              <a:t>에서 뷰에 해당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뷰를 모듈화하는 것이 </a:t>
            </a:r>
            <a:r>
              <a:rPr lang="ko-KR" altLang="en-US" sz="2800" smtClean="0">
                <a:solidFill>
                  <a:schemeClr val="tx1"/>
                </a:solidFill>
              </a:rPr>
              <a:t>템플릿 </a:t>
            </a:r>
            <a:r>
              <a:rPr lang="ko-KR" altLang="en-US" sz="2800" smtClean="0">
                <a:solidFill>
                  <a:schemeClr val="tx1"/>
                </a:solidFill>
              </a:rPr>
              <a:t>페이지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탬플릿 페이지의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템플릿 페이지를 사용한</a:t>
            </a:r>
            <a:r>
              <a:rPr lang="en-US" altLang="ko-KR" sz="3600" smtClean="0"/>
              <a:t>JSP</a:t>
            </a:r>
            <a:r>
              <a:rPr lang="ko-KR" altLang="en-US" sz="3600" smtClean="0"/>
              <a:t> 페이지의 모듈화</a:t>
            </a:r>
            <a:endParaRPr lang="ko-KR" altLang="en-US" sz="360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5160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915" y="3609735"/>
            <a:ext cx="7920000" cy="255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599684" y="6165304"/>
            <a:ext cx="1945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MVC</a:t>
            </a:r>
            <a:r>
              <a:rPr lang="ko-KR" altLang="en-US" sz="2000" smtClean="0"/>
              <a:t>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</a:t>
            </a:r>
            <a:r>
              <a:rPr lang="ko-KR" altLang="en-US" sz="3200" smtClean="0">
                <a:solidFill>
                  <a:schemeClr val="tx1"/>
                </a:solidFill>
              </a:rPr>
              <a:t>브라우저에 표시되는 하나의 화면은 다수의 </a:t>
            </a:r>
            <a:r>
              <a:rPr lang="ko-KR" altLang="en-US" sz="3200" smtClean="0">
                <a:solidFill>
                  <a:schemeClr val="tx1"/>
                </a:solidFill>
              </a:rPr>
              <a:t>페이지로 </a:t>
            </a:r>
            <a:r>
              <a:rPr lang="ko-KR" altLang="en-US" sz="3200" smtClean="0">
                <a:solidFill>
                  <a:schemeClr val="tx1"/>
                </a:solidFill>
              </a:rPr>
              <a:t>이루어짐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상단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좌측 메뉴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하단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거의 고정적인 페이지가 표시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중앙의 </a:t>
            </a:r>
            <a:r>
              <a:rPr lang="ko-KR" altLang="en-US" sz="2800" smtClean="0">
                <a:solidFill>
                  <a:schemeClr val="tx1"/>
                </a:solidFill>
              </a:rPr>
              <a:t>내용 부분 </a:t>
            </a:r>
            <a:r>
              <a:rPr lang="en-US" altLang="ko-KR" sz="2800" smtClean="0">
                <a:solidFill>
                  <a:schemeClr val="tx1"/>
                </a:solidFill>
              </a:rPr>
              <a:t>:  </a:t>
            </a:r>
            <a:r>
              <a:rPr lang="ko-KR" altLang="en-US" sz="2800" smtClean="0">
                <a:solidFill>
                  <a:schemeClr val="tx1"/>
                </a:solidFill>
              </a:rPr>
              <a:t>매번 내용이 바뀌는 </a:t>
            </a:r>
            <a:r>
              <a:rPr lang="ko-KR" altLang="en-US" sz="2800" smtClean="0">
                <a:solidFill>
                  <a:schemeClr val="tx1"/>
                </a:solidFill>
              </a:rPr>
              <a:t>페이지가 </a:t>
            </a:r>
            <a:r>
              <a:rPr lang="ko-KR" altLang="en-US" sz="2800" smtClean="0">
                <a:solidFill>
                  <a:schemeClr val="tx1"/>
                </a:solidFill>
              </a:rPr>
              <a:t>표시</a:t>
            </a: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탬플릿 페이지의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템플릿 페이지를 사용한</a:t>
            </a:r>
            <a:r>
              <a:rPr lang="en-US" altLang="ko-KR" sz="3600" smtClean="0"/>
              <a:t>JSP</a:t>
            </a:r>
            <a:r>
              <a:rPr lang="ko-KR" altLang="en-US" sz="3600" smtClean="0"/>
              <a:t> 페이지의 모듈화</a:t>
            </a:r>
            <a:endParaRPr lang="ko-KR" altLang="en-US" sz="360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5160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542925" lvl="2" indent="-276225" fontAlgn="base">
              <a:buClr>
                <a:srgbClr val="C00000"/>
              </a:buClr>
              <a:buSzPct val="55000"/>
            </a:pPr>
            <a:endParaRPr lang="en-US" altLang="ko-KR" sz="28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탬플릿 페이지의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템플릿 페이지를 사용한</a:t>
            </a:r>
            <a:r>
              <a:rPr lang="en-US" altLang="ko-KR" sz="3600" smtClean="0"/>
              <a:t>JSP</a:t>
            </a:r>
            <a:r>
              <a:rPr lang="ko-KR" altLang="en-US" sz="3600" smtClean="0"/>
              <a:t> 페이지의 모듈화</a:t>
            </a:r>
            <a:endParaRPr lang="ko-KR" altLang="en-US" sz="360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5160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420888"/>
            <a:ext cx="7920000" cy="357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319479" y="6165304"/>
            <a:ext cx="250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웹 페이지의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&lt;header&gt;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&lt;nav&gt;</a:t>
            </a:r>
            <a:r>
              <a:rPr lang="ko-KR" altLang="en-US" sz="2400" b="1" smtClean="0">
                <a:solidFill>
                  <a:schemeClr val="tx1"/>
                </a:solidFill>
              </a:rPr>
              <a:t>상단</a:t>
            </a:r>
            <a:r>
              <a:rPr lang="en-US" altLang="ko-KR" sz="2400" smtClean="0">
                <a:solidFill>
                  <a:schemeClr val="tx1"/>
                </a:solidFill>
              </a:rPr>
              <a:t>&lt;/nav&gt;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&lt;/header&gt;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&lt;div id="leftMenu"&gt;</a:t>
            </a:r>
          </a:p>
          <a:p>
            <a:pPr marL="447675" indent="-266700" fontAlgn="base">
              <a:buNone/>
            </a:pPr>
            <a:r>
              <a:rPr lang="ko-KR" altLang="en-US" sz="2400" b="1" smtClean="0">
                <a:solidFill>
                  <a:schemeClr val="tx1"/>
                </a:solidFill>
              </a:rPr>
              <a:t>  좌측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&lt;/div&gt;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&lt;section id="content"&gt; </a:t>
            </a:r>
          </a:p>
          <a:p>
            <a:pPr marL="447675" indent="-266700" fontAlgn="base">
              <a:buNone/>
            </a:pPr>
            <a:r>
              <a:rPr lang="ko-KR" altLang="en-US" sz="2400" b="1" smtClean="0">
                <a:solidFill>
                  <a:schemeClr val="tx1"/>
                </a:solidFill>
              </a:rPr>
              <a:t>  중앙의 내용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&lt;/section&gt;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&lt;footer&gt;</a:t>
            </a:r>
          </a:p>
          <a:p>
            <a:pPr marL="447675" indent="-266700" fontAlgn="base">
              <a:buNone/>
            </a:pPr>
            <a:r>
              <a:rPr lang="ko-KR" altLang="en-US" sz="2400" b="1" smtClean="0">
                <a:solidFill>
                  <a:schemeClr val="tx1"/>
                </a:solidFill>
              </a:rPr>
              <a:t>  하단</a:t>
            </a:r>
          </a:p>
          <a:p>
            <a:pPr marL="447675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&lt;/footer&gt;</a:t>
            </a:r>
            <a:endParaRPr lang="en-US" altLang="ko-KR" sz="24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탬플릿 페이지의 개요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템플릿 페이지를 사용한</a:t>
            </a:r>
            <a:r>
              <a:rPr lang="en-US" altLang="ko-KR" sz="3600" smtClean="0"/>
              <a:t>JSP</a:t>
            </a:r>
            <a:r>
              <a:rPr lang="ko-KR" altLang="en-US" sz="3600" smtClean="0"/>
              <a:t> 페이지의 모듈화</a:t>
            </a:r>
            <a:endParaRPr lang="ko-KR" altLang="en-US" sz="360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5160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메인 페이지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forward </a:t>
            </a:r>
            <a:r>
              <a:rPr lang="ko-KR" altLang="en-US" sz="3200" smtClean="0">
                <a:solidFill>
                  <a:schemeClr val="tx1"/>
                </a:solidFill>
              </a:rPr>
              <a:t>액션 태그를 </a:t>
            </a:r>
            <a:r>
              <a:rPr lang="ko-KR" altLang="en-US" sz="3200" smtClean="0">
                <a:solidFill>
                  <a:schemeClr val="tx1"/>
                </a:solidFill>
              </a:rPr>
              <a:t>사용해 </a:t>
            </a:r>
            <a:r>
              <a:rPr lang="ko-KR" altLang="en-US" sz="3200" smtClean="0">
                <a:solidFill>
                  <a:schemeClr val="tx1"/>
                </a:solidFill>
              </a:rPr>
              <a:t>템플릿 페이지를 포워딩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템플릿 페이지</a:t>
            </a:r>
            <a:r>
              <a:rPr lang="en-US" altLang="ko-KR" sz="3200" smtClean="0">
                <a:solidFill>
                  <a:schemeClr val="tx1"/>
                </a:solidFill>
              </a:rPr>
              <a:t>: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en-US" altLang="ko-KR" sz="3200" smtClean="0">
                <a:solidFill>
                  <a:schemeClr val="tx1"/>
                </a:solidFill>
              </a:rPr>
              <a:t>include </a:t>
            </a:r>
            <a:r>
              <a:rPr lang="ko-KR" altLang="en-US" sz="3200" smtClean="0">
                <a:solidFill>
                  <a:schemeClr val="tx1"/>
                </a:solidFill>
              </a:rPr>
              <a:t>액션 태그를 </a:t>
            </a:r>
            <a:r>
              <a:rPr lang="ko-KR" altLang="en-US" sz="3200" smtClean="0">
                <a:solidFill>
                  <a:schemeClr val="tx1"/>
                </a:solidFill>
              </a:rPr>
              <a:t>사용해 </a:t>
            </a:r>
            <a:r>
              <a:rPr lang="ko-KR" altLang="en-US" sz="3200" smtClean="0">
                <a:solidFill>
                  <a:schemeClr val="tx1"/>
                </a:solidFill>
              </a:rPr>
              <a:t>페이지 모듈인 </a:t>
            </a:r>
            <a:r>
              <a:rPr lang="en-US" altLang="ko-KR" sz="3200" smtClean="0">
                <a:solidFill>
                  <a:schemeClr val="tx1"/>
                </a:solidFill>
              </a:rPr>
              <a:t>top.jsp, left.jsp, content.jsp, bottom.jsp</a:t>
            </a:r>
            <a:r>
              <a:rPr lang="ko-KR" altLang="en-US" sz="3200" smtClean="0">
                <a:solidFill>
                  <a:schemeClr val="tx1"/>
                </a:solidFill>
              </a:rPr>
              <a:t>를 </a:t>
            </a:r>
            <a:r>
              <a:rPr lang="ko-KR" altLang="en-US" sz="3200" smtClean="0">
                <a:solidFill>
                  <a:schemeClr val="tx1"/>
                </a:solidFill>
              </a:rPr>
              <a:t>로드해 </a:t>
            </a:r>
            <a:r>
              <a:rPr lang="ko-KR" altLang="en-US" sz="3200" smtClean="0">
                <a:solidFill>
                  <a:schemeClr val="tx1"/>
                </a:solidFill>
              </a:rPr>
              <a:t>표시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447675" indent="-266700" fontAlgn="base">
              <a:buNone/>
            </a:pPr>
            <a:endParaRPr lang="en-US" altLang="ko-KR" sz="24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125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탬플릿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템플릿 페이지를 사용한</a:t>
            </a:r>
            <a:r>
              <a:rPr lang="en-US" altLang="ko-KR" sz="3600" smtClean="0"/>
              <a:t>JSP</a:t>
            </a:r>
            <a:r>
              <a:rPr lang="ko-KR" altLang="en-US" sz="3600" smtClean="0"/>
              <a:t> 페이지의 모듈화</a:t>
            </a:r>
            <a:endParaRPr lang="ko-KR" altLang="en-US" sz="360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5160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</a:t>
            </a:r>
            <a:r>
              <a:rPr lang="en-US" altLang="ko-KR" smtClean="0"/>
              <a:t>2/2)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6336" y="2914375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forward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액션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태그의 기본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사용법</a:t>
            </a:r>
            <a:endParaRPr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6336" y="1941215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forward </a:t>
            </a: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액션 태그의 개요</a:t>
            </a:r>
            <a:r>
              <a:rPr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-&lt;jsp:forward&gt;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5658921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페이지의 흐름 제어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251520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1116376" y="576936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탬플릿 페이지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16376" y="47962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탬플릿 페이지의 개요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520" y="3997624"/>
            <a:ext cx="8594019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ko-KR" altLang="en-US" sz="36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템플릿</a:t>
            </a:r>
            <a:r>
              <a:rPr lang="ko-KR" altLang="en-US" sz="10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페이지를</a:t>
            </a:r>
            <a:r>
              <a:rPr lang="ko-KR" altLang="en-US" sz="10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사용한</a:t>
            </a:r>
            <a:r>
              <a:rPr lang="ko-KR" altLang="en-US" sz="10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6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JSP</a:t>
            </a:r>
            <a:r>
              <a:rPr lang="en-US" altLang="ko-KR" sz="10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</a:t>
            </a:r>
            <a:r>
              <a:rPr lang="ko-KR" altLang="en-US" sz="10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spc="-2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모듈화</a:t>
            </a:r>
            <a:endParaRPr lang="ko-KR" altLang="en-US" sz="3600" b="1" spc="-2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1520" y="4001448"/>
            <a:ext cx="720000" cy="847710"/>
            <a:chOff x="2843888" y="205026"/>
            <a:chExt cx="720000" cy="847710"/>
          </a:xfrm>
        </p:grpSpPr>
        <p:pic>
          <p:nvPicPr>
            <p:cNvPr id="17" name="그림 16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3308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447675" indent="-266700" fontAlgn="base">
              <a:buNone/>
            </a:pPr>
            <a:endParaRPr lang="en-US" altLang="ko-KR" sz="2400" spc="-9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5125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mtClean="0">
                <a:solidFill>
                  <a:srgbClr val="C00000"/>
                </a:solidFill>
              </a:rPr>
              <a:t>탬플릿 페이지 작성하기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z="3600" smtClean="0"/>
              <a:t>템플릿 페이지를 사용한</a:t>
            </a:r>
            <a:r>
              <a:rPr lang="en-US" altLang="ko-KR" sz="3600" smtClean="0"/>
              <a:t>JSP</a:t>
            </a:r>
            <a:r>
              <a:rPr lang="ko-KR" altLang="en-US" sz="3600" smtClean="0"/>
              <a:t> 페이지의 모듈화</a:t>
            </a:r>
            <a:endParaRPr lang="ko-KR" altLang="en-US" sz="360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251600" y="205026"/>
            <a:ext cx="720000" cy="847710"/>
            <a:chOff x="2843888" y="205026"/>
            <a:chExt cx="720000" cy="847710"/>
          </a:xfrm>
        </p:grpSpPr>
        <p:pic>
          <p:nvPicPr>
            <p:cNvPr id="15" name="그림 14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991" y="2119139"/>
            <a:ext cx="7560000" cy="404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761635" y="6225817"/>
            <a:ext cx="3621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템플릿 페이지의 처리 구조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액션 태그의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ko-KR" altLang="en-US" sz="3600" smtClean="0">
                <a:solidFill>
                  <a:schemeClr val="tx1"/>
                </a:solidFill>
              </a:rPr>
              <a:t>페이지 사이의 제어를 이동시킬 수도 있고</a:t>
            </a:r>
            <a:r>
              <a:rPr lang="en-US" altLang="ko-KR" sz="3600" smtClean="0">
                <a:solidFill>
                  <a:schemeClr val="tx1"/>
                </a:solidFill>
              </a:rPr>
              <a:t>, </a:t>
            </a:r>
            <a:r>
              <a:rPr lang="ko-KR" altLang="en-US" sz="3600" smtClean="0">
                <a:solidFill>
                  <a:schemeClr val="tx1"/>
                </a:solidFill>
              </a:rPr>
              <a:t>다른 </a:t>
            </a:r>
            <a:r>
              <a:rPr lang="ko-KR" altLang="en-US" sz="3600" smtClean="0">
                <a:solidFill>
                  <a:schemeClr val="tx1"/>
                </a:solidFill>
              </a:rPr>
              <a:t>페이지의 </a:t>
            </a:r>
            <a:r>
              <a:rPr lang="ko-KR" altLang="en-US" sz="3600" smtClean="0">
                <a:solidFill>
                  <a:schemeClr val="tx1"/>
                </a:solidFill>
              </a:rPr>
              <a:t>실행 결과를 </a:t>
            </a:r>
            <a:r>
              <a:rPr lang="ko-KR" altLang="en-US" sz="3600" smtClean="0">
                <a:solidFill>
                  <a:schemeClr val="tx1"/>
                </a:solidFill>
              </a:rPr>
              <a:t>현재의 페이지에 포함시킬 </a:t>
            </a:r>
            <a:r>
              <a:rPr lang="ko-KR" altLang="en-US" sz="3600" smtClean="0">
                <a:solidFill>
                  <a:schemeClr val="tx1"/>
                </a:solidFill>
              </a:rPr>
              <a:t>수 </a:t>
            </a:r>
            <a:r>
              <a:rPr lang="ko-KR" altLang="en-US" sz="3600" smtClean="0">
                <a:solidFill>
                  <a:schemeClr val="tx1"/>
                </a:solidFill>
              </a:rPr>
              <a:t>있음</a:t>
            </a:r>
            <a:endParaRPr lang="en-US" altLang="ko-KR" sz="36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indent="-266700" fontAlgn="base">
              <a:buClr>
                <a:srgbClr val="FF0000"/>
              </a:buClr>
              <a:buSzPct val="75000"/>
              <a:buFont typeface="Wingdings 2" pitchFamily="18" charset="2"/>
              <a:buChar char="£"/>
            </a:pPr>
            <a:r>
              <a:rPr lang="en-US" altLang="ko-KR" sz="3600" smtClean="0">
                <a:solidFill>
                  <a:schemeClr val="tx1"/>
                </a:solidFill>
              </a:rPr>
              <a:t>JSP</a:t>
            </a:r>
            <a:r>
              <a:rPr lang="ko-KR" altLang="en-US" sz="3600" smtClean="0">
                <a:solidFill>
                  <a:schemeClr val="tx1"/>
                </a:solidFill>
              </a:rPr>
              <a:t>가 제공하는 액션 태그에는 </a:t>
            </a:r>
            <a:r>
              <a:rPr lang="en-US" altLang="ko-KR" sz="3600" smtClean="0">
                <a:solidFill>
                  <a:schemeClr val="tx1"/>
                </a:solidFill>
              </a:rPr>
              <a:t>include, </a:t>
            </a:r>
            <a:r>
              <a:rPr lang="en-US" altLang="ko-KR" sz="3600" spc="-20" smtClean="0">
                <a:solidFill>
                  <a:schemeClr val="tx1"/>
                </a:solidFill>
              </a:rPr>
              <a:t>forward, plug-in</a:t>
            </a:r>
            <a:r>
              <a:rPr lang="en-US" altLang="ko-KR" sz="3600" spc="-20" smtClean="0">
                <a:solidFill>
                  <a:schemeClr val="tx1"/>
                </a:solidFill>
              </a:rPr>
              <a:t>, </a:t>
            </a:r>
            <a:r>
              <a:rPr lang="en-US" altLang="ko-KR" sz="3600" spc="-20" smtClean="0">
                <a:solidFill>
                  <a:schemeClr val="tx1"/>
                </a:solidFill>
              </a:rPr>
              <a:t>useBean, setProperty</a:t>
            </a:r>
            <a:r>
              <a:rPr lang="en-US" altLang="ko-KR" sz="3600" spc="-20" smtClean="0">
                <a:solidFill>
                  <a:schemeClr val="tx1"/>
                </a:solidFill>
              </a:rPr>
              <a:t>,</a:t>
            </a:r>
            <a:r>
              <a:rPr lang="en-US" altLang="ko-KR" sz="3600" smtClean="0">
                <a:solidFill>
                  <a:schemeClr val="tx1"/>
                </a:solidFill>
              </a:rPr>
              <a:t> getProperty</a:t>
            </a:r>
            <a:r>
              <a:rPr lang="ko-KR" altLang="en-US" sz="3600" smtClean="0">
                <a:solidFill>
                  <a:schemeClr val="tx1"/>
                </a:solidFill>
              </a:rPr>
              <a:t> </a:t>
            </a:r>
            <a:r>
              <a:rPr lang="ko-KR" altLang="en-US" sz="3600" smtClean="0">
                <a:solidFill>
                  <a:schemeClr val="tx1"/>
                </a:solidFill>
              </a:rPr>
              <a:t>등이 </a:t>
            </a:r>
            <a:r>
              <a:rPr lang="ko-KR" altLang="en-US" sz="3600" smtClean="0">
                <a:solidFill>
                  <a:schemeClr val="tx1"/>
                </a:solidFill>
              </a:rPr>
              <a:t>있음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include </a:t>
            </a:r>
            <a:r>
              <a:rPr lang="ko-KR" altLang="en-US" sz="3200" smtClean="0">
                <a:solidFill>
                  <a:schemeClr val="tx1"/>
                </a:solidFill>
              </a:rPr>
              <a:t>액션 태그 </a:t>
            </a:r>
            <a:r>
              <a:rPr lang="en-US" altLang="ko-KR" sz="3200" smtClean="0">
                <a:solidFill>
                  <a:schemeClr val="tx1"/>
                </a:solidFill>
              </a:rPr>
              <a:t>: &lt;jsp:include&gt;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다른 </a:t>
            </a:r>
            <a:r>
              <a:rPr lang="ko-KR" altLang="en-US" sz="2800" smtClean="0">
                <a:solidFill>
                  <a:schemeClr val="tx1"/>
                </a:solidFill>
              </a:rPr>
              <a:t>페이지의 </a:t>
            </a:r>
            <a:r>
              <a:rPr lang="ko-KR" altLang="en-US" sz="2800" smtClean="0">
                <a:solidFill>
                  <a:schemeClr val="tx1"/>
                </a:solidFill>
              </a:rPr>
              <a:t>실행 결과를 </a:t>
            </a:r>
            <a:r>
              <a:rPr lang="ko-KR" altLang="en-US" sz="2800" smtClean="0">
                <a:solidFill>
                  <a:schemeClr val="tx1"/>
                </a:solidFill>
              </a:rPr>
              <a:t>현재의 페이지에 포함시킬 때 사용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forward </a:t>
            </a:r>
            <a:r>
              <a:rPr lang="ko-KR" altLang="en-US" sz="3200" smtClean="0">
                <a:solidFill>
                  <a:schemeClr val="tx1"/>
                </a:solidFill>
              </a:rPr>
              <a:t>액션 태그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en-US" altLang="ko-KR" sz="3200" smtClean="0">
                <a:solidFill>
                  <a:schemeClr val="tx1"/>
                </a:solidFill>
              </a:rPr>
              <a:t>&lt;</a:t>
            </a:r>
            <a:r>
              <a:rPr lang="en-US" altLang="ko-KR" sz="3200" smtClean="0">
                <a:solidFill>
                  <a:schemeClr val="tx1"/>
                </a:solidFill>
              </a:rPr>
              <a:t>jsp:forward&gt;</a:t>
            </a: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페이지 간의 제어를 이동시킬 </a:t>
            </a:r>
            <a:r>
              <a:rPr lang="ko-KR" altLang="en-US" sz="2800" smtClean="0">
                <a:solidFill>
                  <a:schemeClr val="tx1"/>
                </a:solidFill>
              </a:rPr>
              <a:t>때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plug-in </a:t>
            </a:r>
            <a:r>
              <a:rPr lang="ko-KR" altLang="en-US" sz="3200" smtClean="0">
                <a:solidFill>
                  <a:schemeClr val="tx1"/>
                </a:solidFill>
              </a:rPr>
              <a:t>액션태그 </a:t>
            </a:r>
            <a:r>
              <a:rPr lang="en-US" altLang="ko-KR" sz="3200" smtClean="0">
                <a:solidFill>
                  <a:schemeClr val="tx1"/>
                </a:solidFill>
              </a:rPr>
              <a:t>: &lt;jsp:plug-in&gt;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80" smtClean="0">
                <a:solidFill>
                  <a:schemeClr val="tx1"/>
                </a:solidFill>
              </a:rPr>
              <a:t>웹 브라우저에서 자바 애플릿을 실행시킬 때 사용</a:t>
            </a: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액션 태그의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useBean </a:t>
            </a:r>
            <a:r>
              <a:rPr lang="ko-KR" altLang="en-US" sz="3200" smtClean="0">
                <a:solidFill>
                  <a:schemeClr val="tx1"/>
                </a:solidFill>
              </a:rPr>
              <a:t>액션 태그 </a:t>
            </a:r>
            <a:r>
              <a:rPr lang="en-US" altLang="ko-KR" sz="3200" smtClean="0">
                <a:solidFill>
                  <a:schemeClr val="tx1"/>
                </a:solidFill>
              </a:rPr>
              <a:t>: &lt;</a:t>
            </a:r>
            <a:r>
              <a:rPr lang="en-US" altLang="ko-KR" sz="3200" smtClean="0">
                <a:solidFill>
                  <a:schemeClr val="tx1"/>
                </a:solidFill>
              </a:rPr>
              <a:t>jsp:useBean</a:t>
            </a:r>
            <a:r>
              <a:rPr lang="en-US" altLang="ko-KR" sz="3200" smtClean="0">
                <a:solidFill>
                  <a:schemeClr val="tx1"/>
                </a:solidFill>
              </a:rPr>
              <a:t>&gt;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자바빈을 </a:t>
            </a: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</a:t>
            </a:r>
            <a:r>
              <a:rPr lang="ko-KR" altLang="en-US" sz="2800" smtClean="0">
                <a:solidFill>
                  <a:schemeClr val="tx1"/>
                </a:solidFill>
              </a:rPr>
              <a:t>사용할 때 사용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setProperty </a:t>
            </a:r>
            <a:r>
              <a:rPr lang="ko-KR" altLang="en-US" sz="3200" smtClean="0">
                <a:solidFill>
                  <a:schemeClr val="tx1"/>
                </a:solidFill>
              </a:rPr>
              <a:t>액션 태그 </a:t>
            </a:r>
            <a:r>
              <a:rPr lang="en-US" altLang="ko-KR" sz="3200" smtClean="0">
                <a:solidFill>
                  <a:schemeClr val="tx1"/>
                </a:solidFill>
              </a:rPr>
              <a:t>: &lt;</a:t>
            </a:r>
            <a:r>
              <a:rPr lang="en-US" altLang="ko-KR" sz="3200" smtClean="0">
                <a:solidFill>
                  <a:schemeClr val="tx1"/>
                </a:solidFill>
              </a:rPr>
              <a:t>jsp:setProperty</a:t>
            </a:r>
            <a:r>
              <a:rPr lang="en-US" altLang="ko-KR" sz="3200" smtClean="0">
                <a:solidFill>
                  <a:schemeClr val="tx1"/>
                </a:solidFill>
              </a:rPr>
              <a:t>&gt;</a:t>
            </a: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프로퍼티의 </a:t>
            </a:r>
            <a:r>
              <a:rPr lang="ko-KR" altLang="en-US" sz="2800" smtClean="0">
                <a:solidFill>
                  <a:schemeClr val="tx1"/>
                </a:solidFill>
              </a:rPr>
              <a:t>값을 세팅할 </a:t>
            </a:r>
            <a:r>
              <a:rPr lang="ko-KR" altLang="en-US" sz="2800" smtClean="0">
                <a:solidFill>
                  <a:schemeClr val="tx1"/>
                </a:solidFill>
              </a:rPr>
              <a:t>때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getProperty </a:t>
            </a:r>
            <a:r>
              <a:rPr lang="ko-KR" altLang="en-US" sz="3200" smtClean="0">
                <a:solidFill>
                  <a:schemeClr val="tx1"/>
                </a:solidFill>
              </a:rPr>
              <a:t>액션 태그 </a:t>
            </a:r>
            <a:r>
              <a:rPr lang="en-US" altLang="ko-KR" sz="3200" smtClean="0">
                <a:solidFill>
                  <a:schemeClr val="tx1"/>
                </a:solidFill>
              </a:rPr>
              <a:t>: &lt;</a:t>
            </a:r>
            <a:r>
              <a:rPr lang="en-US" altLang="ko-KR" sz="3200" smtClean="0">
                <a:solidFill>
                  <a:schemeClr val="tx1"/>
                </a:solidFill>
              </a:rPr>
              <a:t>jsp:getProperty</a:t>
            </a:r>
            <a:r>
              <a:rPr lang="en-US" altLang="ko-KR" sz="3200" smtClean="0">
                <a:solidFill>
                  <a:schemeClr val="tx1"/>
                </a:solidFill>
              </a:rPr>
              <a:t>&gt;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프로퍼티의 </a:t>
            </a:r>
            <a:r>
              <a:rPr lang="ko-KR" altLang="en-US" sz="2800" smtClean="0">
                <a:solidFill>
                  <a:schemeClr val="tx1"/>
                </a:solidFill>
              </a:rPr>
              <a:t>값을 얻어낼 </a:t>
            </a:r>
            <a:r>
              <a:rPr lang="ko-KR" altLang="en-US" sz="2800" smtClean="0">
                <a:solidFill>
                  <a:schemeClr val="tx1"/>
                </a:solidFill>
              </a:rPr>
              <a:t>때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pc="-8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ko-KR" altLang="en-US" smtClean="0"/>
              <a:t>액션 태그의 </a:t>
            </a:r>
            <a:r>
              <a:rPr lang="ko-KR" altLang="en-US" smtClean="0"/>
              <a:t>개요</a:t>
            </a:r>
            <a:endParaRPr lang="ko-KR" altLang="en-US" dirty="0" smtClean="0"/>
          </a:p>
        </p:txBody>
      </p:sp>
      <p:grpSp>
        <p:nvGrpSpPr>
          <p:cNvPr id="2" name="그룹 11"/>
          <p:cNvGrpSpPr/>
          <p:nvPr/>
        </p:nvGrpSpPr>
        <p:grpSpPr>
          <a:xfrm>
            <a:off x="3852000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20" smtClean="0">
                <a:solidFill>
                  <a:schemeClr val="tx1"/>
                </a:solidFill>
              </a:rPr>
              <a:t>다른</a:t>
            </a:r>
            <a:r>
              <a:rPr lang="en-US" altLang="ko-KR" sz="3200" spc="-20" smtClean="0">
                <a:solidFill>
                  <a:schemeClr val="tx1"/>
                </a:solidFill>
              </a:rPr>
              <a:t> </a:t>
            </a:r>
            <a:r>
              <a:rPr lang="ko-KR" altLang="en-US" sz="3200" spc="-20" smtClean="0">
                <a:solidFill>
                  <a:schemeClr val="tx1"/>
                </a:solidFill>
              </a:rPr>
              <a:t>페이지의 처리 결과를 현재 페이지에 포함 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페이지를 모듈화 할 때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542925" lvl="1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2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기본적인 사용법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130" smtClean="0">
                <a:solidFill>
                  <a:schemeClr val="tx1"/>
                </a:solidFill>
              </a:rPr>
              <a:t>&lt;jsp:include </a:t>
            </a:r>
            <a:r>
              <a:rPr lang="en-US" altLang="ko-KR" sz="2800" b="1" spc="-130" smtClean="0">
                <a:solidFill>
                  <a:schemeClr val="tx1"/>
                </a:solidFill>
              </a:rPr>
              <a:t>page</a:t>
            </a:r>
            <a:r>
              <a:rPr lang="en-US" altLang="ko-KR" sz="2800" b="1" spc="-130" smtClean="0">
                <a:solidFill>
                  <a:schemeClr val="tx1"/>
                </a:solidFill>
              </a:rPr>
              <a:t>=</a:t>
            </a:r>
            <a:r>
              <a:rPr lang="en-US" altLang="ko-KR" sz="2800" spc="-130" smtClean="0">
                <a:solidFill>
                  <a:schemeClr val="tx1"/>
                </a:solidFill>
              </a:rPr>
              <a:t>“</a:t>
            </a:r>
            <a:r>
              <a:rPr lang="ko-KR" altLang="en-US" sz="2800" spc="-130" smtClean="0">
                <a:solidFill>
                  <a:schemeClr val="tx1"/>
                </a:solidFill>
              </a:rPr>
              <a:t>포함될 페이지</a:t>
            </a:r>
            <a:r>
              <a:rPr lang="en-US" altLang="ko-KR" sz="2800" spc="-130" smtClean="0">
                <a:solidFill>
                  <a:schemeClr val="tx1"/>
                </a:solidFill>
              </a:rPr>
              <a:t>" </a:t>
            </a:r>
            <a:r>
              <a:rPr lang="en-US" altLang="ko-KR" sz="2800" b="1" spc="-130" smtClean="0">
                <a:solidFill>
                  <a:schemeClr val="tx1"/>
                </a:solidFill>
              </a:rPr>
              <a:t>flush</a:t>
            </a:r>
            <a:r>
              <a:rPr lang="en-US" altLang="ko-KR" sz="2800" spc="-130" smtClean="0">
                <a:solidFill>
                  <a:schemeClr val="tx1"/>
                </a:solidFill>
              </a:rPr>
              <a:t>="</a:t>
            </a:r>
            <a:r>
              <a:rPr lang="en-US" altLang="ko-KR" sz="2800" spc="-130" smtClean="0">
                <a:solidFill>
                  <a:schemeClr val="tx1"/>
                </a:solidFill>
              </a:rPr>
              <a:t>false</a:t>
            </a:r>
            <a:r>
              <a:rPr lang="en-US" altLang="ko-KR" sz="2800" spc="-130" smtClean="0">
                <a:solidFill>
                  <a:schemeClr val="tx1"/>
                </a:solidFill>
              </a:rPr>
              <a:t>"/&gt;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page</a:t>
            </a:r>
            <a:r>
              <a:rPr lang="ko-KR" altLang="en-US" sz="2400" smtClean="0">
                <a:solidFill>
                  <a:schemeClr val="tx1"/>
                </a:solidFill>
              </a:rPr>
              <a:t>속성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결과가 포함될 페이지명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flush </a:t>
            </a:r>
            <a:r>
              <a:rPr lang="ko-KR" altLang="en-US" sz="2400" smtClean="0">
                <a:solidFill>
                  <a:schemeClr val="tx1"/>
                </a:solidFill>
              </a:rPr>
              <a:t>속성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포함될 페이지로 제어가 이동될 때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현재 포함하는 페이지가 지금까지 출력 버퍼에 저장한 결과를 처리하는 </a:t>
            </a:r>
            <a:r>
              <a:rPr lang="ko-KR" altLang="en-US" sz="2400" smtClean="0">
                <a:solidFill>
                  <a:schemeClr val="tx1"/>
                </a:solidFill>
              </a:rPr>
              <a:t>방법을 </a:t>
            </a:r>
            <a:r>
              <a:rPr lang="ko-KR" altLang="en-US" sz="2400" smtClean="0">
                <a:solidFill>
                  <a:schemeClr val="tx1"/>
                </a:solidFill>
              </a:rPr>
              <a:t>결정</a:t>
            </a:r>
            <a:r>
              <a:rPr lang="en-US" altLang="ko-KR" sz="2400" smtClean="0">
                <a:solidFill>
                  <a:schemeClr val="tx1"/>
                </a:solidFill>
              </a:rPr>
              <a:t>(false </a:t>
            </a:r>
            <a:r>
              <a:rPr lang="ko-KR" altLang="en-US" sz="2400" smtClean="0">
                <a:solidFill>
                  <a:schemeClr val="tx1"/>
                </a:solidFill>
              </a:rPr>
              <a:t>권장</a:t>
            </a:r>
            <a:r>
              <a:rPr lang="en-US" altLang="ko-KR" sz="2400" smtClean="0">
                <a:solidFill>
                  <a:schemeClr val="tx1"/>
                </a:solidFill>
              </a:rPr>
              <a:t>)</a:t>
            </a:r>
            <a:endParaRPr lang="en-US" altLang="ko-KR" sz="2400" spc="-11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20" smtClean="0">
                <a:solidFill>
                  <a:schemeClr val="tx1"/>
                </a:solidFill>
              </a:rPr>
              <a:t>include </a:t>
            </a:r>
            <a:r>
              <a:rPr lang="ko-KR" altLang="en-US" sz="3200" spc="-2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54848" y="6165304"/>
            <a:ext cx="4035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include </a:t>
            </a:r>
            <a:r>
              <a:rPr lang="ko-KR" altLang="en-US" sz="2000" smtClean="0"/>
              <a:t>액션 태그의 </a:t>
            </a:r>
            <a:r>
              <a:rPr lang="ko-KR" altLang="en-US" sz="2000" smtClean="0"/>
              <a:t>처리 과정</a:t>
            </a:r>
            <a:endParaRPr lang="ko-KR" altLang="en-US" sz="20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035" y="3505479"/>
            <a:ext cx="7920000" cy="244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JSP</a:t>
            </a:r>
            <a:r>
              <a:rPr lang="ko-KR" altLang="en-US" smtClean="0"/>
              <a:t> 페이지</a:t>
            </a:r>
            <a:r>
              <a:rPr lang="ko-KR" altLang="en-US" smtClean="0"/>
              <a:t>의 모듈화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131840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20" smtClean="0">
                <a:solidFill>
                  <a:schemeClr val="tx1"/>
                </a:solidFill>
              </a:rPr>
              <a:t>include </a:t>
            </a:r>
            <a:r>
              <a:rPr lang="ko-KR" altLang="en-US" sz="3200" spc="-20" smtClean="0">
                <a:solidFill>
                  <a:schemeClr val="tx1"/>
                </a:solidFill>
              </a:rPr>
              <a:t>액션 태그의 처리 과정</a:t>
            </a: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2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7120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include </a:t>
            </a:r>
            <a:r>
              <a:rPr lang="ko-KR" altLang="en-US" sz="3600" b="1" smtClean="0">
                <a:solidFill>
                  <a:srgbClr val="C00000"/>
                </a:solidFill>
              </a:rPr>
              <a:t>액션 태그</a:t>
            </a:r>
            <a:r>
              <a:rPr lang="en-US" altLang="ko-KR" sz="3600" b="1" smtClean="0">
                <a:solidFill>
                  <a:srgbClr val="C00000"/>
                </a:solidFill>
              </a:rPr>
              <a:t>-&lt;jsp:</a:t>
            </a:r>
            <a:r>
              <a:rPr lang="en-US" altLang="ko-KR" sz="3600" b="1" smtClean="0">
                <a:solidFill>
                  <a:srgbClr val="C00000"/>
                </a:solidFill>
              </a:rPr>
              <a:t>include&gt;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8965" y="6165304"/>
            <a:ext cx="842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include </a:t>
            </a:r>
            <a:r>
              <a:rPr lang="ko-KR" altLang="en-US" sz="2000" smtClean="0"/>
              <a:t>액션 태그를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사용하는 두 페이지는 같은 </a:t>
            </a:r>
            <a:r>
              <a:rPr lang="en-US" altLang="ko-KR" sz="2000" smtClean="0"/>
              <a:t>request </a:t>
            </a:r>
            <a:r>
              <a:rPr lang="ko-KR" altLang="en-US" sz="2000" smtClean="0"/>
              <a:t>객체를 공유</a:t>
            </a:r>
            <a:endParaRPr lang="ko-KR" altLang="en-US" sz="20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035" y="3151375"/>
            <a:ext cx="7920000" cy="294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1287</Words>
  <Application>Microsoft Office PowerPoint</Application>
  <PresentationFormat>화면 슬라이드 쇼(4:3)</PresentationFormat>
  <Paragraphs>298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JSP 페이지의 액션 태그</vt:lpstr>
      <vt:lpstr>목차(1/2)</vt:lpstr>
      <vt:lpstr>목차(2/2)</vt:lpstr>
      <vt:lpstr>액션 태그의 개요</vt:lpstr>
      <vt:lpstr>액션 태그의 개요</vt:lpstr>
      <vt:lpstr>액션 태그의 개요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모듈화</vt:lpstr>
      <vt:lpstr>JSP 페이지의 흐름 제어</vt:lpstr>
      <vt:lpstr>JSP 페이지의 흐름 제어</vt:lpstr>
      <vt:lpstr>JSP 페이지의 흐름 제어</vt:lpstr>
      <vt:lpstr>JSP 페이지의 흐름 제어</vt:lpstr>
      <vt:lpstr>템플릿 페이지를 사용한JSP 페이지의 모듈화</vt:lpstr>
      <vt:lpstr>템플릿 페이지를 사용한JSP 페이지의 모듈화</vt:lpstr>
      <vt:lpstr>템플릿 페이지를 사용한JSP 페이지의 모듈화</vt:lpstr>
      <vt:lpstr>템플릿 페이지를 사용한JSP 페이지의 모듈화</vt:lpstr>
      <vt:lpstr>템플릿 페이지를 사용한JSP 페이지의 모듈화</vt:lpstr>
      <vt:lpstr>템플릿 페이지를 사용한JSP 페이지의 모듈화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2014-11-07T04:57:46Z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